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272" r:id="rId14"/>
    <p:sldId id="273" r:id="rId15"/>
    <p:sldId id="275" r:id="rId16"/>
    <p:sldId id="276" r:id="rId17"/>
    <p:sldId id="277" r:id="rId18"/>
    <p:sldId id="279" r:id="rId19"/>
    <p:sldId id="280" r:id="rId20"/>
    <p:sldId id="281" r:id="rId21"/>
    <p:sldId id="283" r:id="rId22"/>
    <p:sldId id="284" r:id="rId23"/>
    <p:sldId id="285" r:id="rId24"/>
    <p:sldId id="288" r:id="rId25"/>
    <p:sldId id="289" r:id="rId26"/>
    <p:sldId id="290" r:id="rId27"/>
    <p:sldId id="292" r:id="rId28"/>
    <p:sldId id="293" r:id="rId29"/>
    <p:sldId id="294" r:id="rId30"/>
    <p:sldId id="296" r:id="rId31"/>
    <p:sldId id="297" r:id="rId32"/>
    <p:sldId id="298" r:id="rId33"/>
    <p:sldId id="300" r:id="rId34"/>
    <p:sldId id="301" r:id="rId35"/>
    <p:sldId id="302" r:id="rId36"/>
    <p:sldId id="304" r:id="rId37"/>
    <p:sldId id="305" r:id="rId38"/>
    <p:sldId id="306" r:id="rId39"/>
    <p:sldId id="308" r:id="rId40"/>
    <p:sldId id="309" r:id="rId41"/>
    <p:sldId id="310" r:id="rId42"/>
    <p:sldId id="312" r:id="rId43"/>
    <p:sldId id="313" r:id="rId44"/>
    <p:sldId id="314" r:id="rId45"/>
    <p:sldId id="316" r:id="rId46"/>
    <p:sldId id="317" r:id="rId47"/>
    <p:sldId id="318" r:id="rId48"/>
    <p:sldId id="320" r:id="rId49"/>
    <p:sldId id="321" r:id="rId50"/>
    <p:sldId id="322" r:id="rId51"/>
    <p:sldId id="324" r:id="rId52"/>
    <p:sldId id="325" r:id="rId53"/>
    <p:sldId id="326" r:id="rId54"/>
    <p:sldId id="328" r:id="rId55"/>
    <p:sldId id="329" r:id="rId56"/>
    <p:sldId id="330" r:id="rId57"/>
    <p:sldId id="333" r:id="rId58"/>
    <p:sldId id="334" r:id="rId59"/>
    <p:sldId id="335" r:id="rId60"/>
    <p:sldId id="337" r:id="rId61"/>
    <p:sldId id="338" r:id="rId62"/>
    <p:sldId id="339"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21" autoAdjust="0"/>
    <p:restoredTop sz="94451" autoAdjust="0"/>
  </p:normalViewPr>
  <p:slideViewPr>
    <p:cSldViewPr>
      <p:cViewPr varScale="1">
        <p:scale>
          <a:sx n="71" d="100"/>
          <a:sy n="71" d="100"/>
        </p:scale>
        <p:origin x="84" y="72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11/27/2013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11/27/2013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download.cnet.com/windows/diagnostic-software/" TargetMode="External"/><Relationship Id="rId2" Type="http://schemas.openxmlformats.org/officeDocument/2006/relationships/hyperlink" Target="http://www.lavalys.com/products/everest-pc-diagnostic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Hexadecima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Pag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Wicked_problem" TargetMode="External"/><Relationship Id="rId2" Type="http://schemas.openxmlformats.org/officeDocument/2006/relationships/hyperlink" Target="http://en.wikipedia.org/wiki/Code_Complet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1.png"/><Relationship Id="rId3" Type="http://schemas.microsoft.com/office/2007/relationships/hdphoto" Target="../media/hdphoto3.wdp"/><Relationship Id="rId7" Type="http://schemas.openxmlformats.org/officeDocument/2006/relationships/image" Target="../media/image36.jpeg"/><Relationship Id="rId12"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5.jpeg"/><Relationship Id="rId11" Type="http://schemas.openxmlformats.org/officeDocument/2006/relationships/image" Target="../media/image39.jpeg"/><Relationship Id="rId5" Type="http://schemas.microsoft.com/office/2007/relationships/hdphoto" Target="../media/hdphoto4.wdp"/><Relationship Id="rId10" Type="http://schemas.openxmlformats.org/officeDocument/2006/relationships/image" Target="../media/image38.jpeg"/><Relationship Id="rId4" Type="http://schemas.openxmlformats.org/officeDocument/2006/relationships/image" Target="../media/image34.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sce.carleton.ca/faculty/huang/citation1.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peeva.wordpress.com/2013/01/17/encoding-utf-8/" TargetMode="External"/><Relationship Id="rId2" Type="http://schemas.openxmlformats.org/officeDocument/2006/relationships/hyperlink" Target="http://www.sttmedia.com/unicode-byteordermark" TargetMode="External"/><Relationship Id="rId1" Type="http://schemas.openxmlformats.org/officeDocument/2006/relationships/slideLayout" Target="../slideLayouts/slideLayout2.xml"/><Relationship Id="rId4" Type="http://schemas.openxmlformats.org/officeDocument/2006/relationships/hyperlink" Target="http://en.wikipedia.org/wiki/Byte_order_mar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oogle.bg/url?sa=t&amp;rct=j&amp;q=&amp;esrc=s&amp;source=web&amp;cd=2&amp;ved=0CDcQFjAB&amp;url=http://193.192.57.240/po/courses/problemni/ikonomicheska%20informatika/word/cvetovi%20modeli_R1_T1U3.doc&amp;ei=nZWQUtnHIczEtAbhl4DgAg&amp;usg=AFQjCNElErrNc17kY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hyperlink" Target="http://www.cphpvb.net/db/1876-&#1085;&#1086;&#1088;&#1084;&#1072;&#1083;&#1080;&#1079;&#1072;&#1094;&#1080;&#1103;-&#1085;&#1072;-&#1073;&#1072;&#1079;&#1080;-&#1076;&#1072;&#1085;&#1085;&#108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g.wikipedia.org/wiki/%D0%90%D1%81%D0%B5%D0%BC%D0%B1%D0%BB%D0%B5%D1%80" TargetMode="External"/><Relationship Id="rId2" Type="http://schemas.openxmlformats.org/officeDocument/2006/relationships/hyperlink" Target="http://bg.wikipedia.org/wiki/%D0%94%D0%B8%D0%B7%D0%B0%D1%81%D0%B5%D0%BC%D0%B1%D0%BB%D0%B5%D1%8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SQL_Slammer" TargetMode="External"/><Relationship Id="rId2" Type="http://schemas.openxmlformats.org/officeDocument/2006/relationships/hyperlink" Target="http://www.howstuffworks.com/worst-computer-viruses.htm" TargetMode="External"/><Relationship Id="rId1" Type="http://schemas.openxmlformats.org/officeDocument/2006/relationships/slideLayout" Target="../slideLayouts/slideLayout2.xml"/><Relationship Id="rId4" Type="http://schemas.openxmlformats.org/officeDocument/2006/relationships/hyperlink" Target="http://threatpost.com/inside-story-sql-slammer-1020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ore.apple.com/us/product/H5187VC/A/promise-pegasus-12tb-6x2tb-r6-raid-syste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en.wikipedia.org/wiki/Prez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bg.wikipedia.org/wiki/CorelDRAW" TargetMode="External"/><Relationship Id="rId2" Type="http://schemas.openxmlformats.org/officeDocument/2006/relationships/hyperlink" Target="http://bg.wikipedia.org/wiki/Adobe_Photosho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bg.wikipedia.org/wiki/IPv4" TargetMode="External"/><Relationship Id="rId2" Type="http://schemas.openxmlformats.org/officeDocument/2006/relationships/hyperlink" Target="http://bg.wikipedia.org/wiki/IPv6"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IPv6" TargetMode="External"/><Relationship Id="rId2" Type="http://schemas.openxmlformats.org/officeDocument/2006/relationships/hyperlink" Target="http://technet.microsoft.com/en-us/network/bb530961.asp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ffice.microsoft.com/en-us/exchange/" TargetMode="External"/><Relationship Id="rId2" Type="http://schemas.openxmlformats.org/officeDocument/2006/relationships/hyperlink" Target="http://en.wikipedia.org/wiki/Microsoft_Exchange_Server"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internetofficer.com/seo/302-redirect/" TargetMode="External"/><Relationship Id="rId2" Type="http://schemas.openxmlformats.org/officeDocument/2006/relationships/hyperlink" Target="http://www.webconfs.com/how-to-redirect-a-webpage.ph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tags/tag_span.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w3schools.com/cssref/pr_class_display.asp"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File_format?&amp;oldid=29761196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“Melon”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468689" cy="369332"/>
          </a:xfrm>
        </p:spPr>
        <p:txBody>
          <a:bodyPr/>
          <a:lstStyle/>
          <a:p>
            <a:r>
              <a:rPr lang="en-US" dirty="0" smtClean="0"/>
              <a:t>Telerik </a:t>
            </a:r>
            <a:r>
              <a:rPr lang="en-US" dirty="0"/>
              <a:t>o</a:t>
            </a:r>
            <a:r>
              <a:rPr lang="en-US" dirty="0" smtClean="0"/>
              <a:t>nline academy</a:t>
            </a:r>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685800"/>
            <a:ext cx="8686800" cy="6019800"/>
          </a:xfrm>
        </p:spPr>
        <p:txBody>
          <a:bodyPr/>
          <a:lstStyle/>
          <a:p>
            <a:r>
              <a:rPr lang="bg-BG" dirty="0" smtClean="0"/>
              <a:t>Програмите за компютърна диагностика</a:t>
            </a:r>
          </a:p>
          <a:p>
            <a:pPr lvl="1"/>
            <a:r>
              <a:rPr lang="bg-BG" b="0" dirty="0" smtClean="0"/>
              <a:t>Предоставят информация за хардуерните устройства и инсталираните драйвери за сигурността на операционната система и показатели за стабилност.</a:t>
            </a:r>
          </a:p>
          <a:p>
            <a:pPr lvl="1"/>
            <a:r>
              <a:rPr lang="bg-BG" b="0" dirty="0" smtClean="0"/>
              <a:t>Съобщава за проблеми по хардуера.</a:t>
            </a:r>
            <a:endParaRPr lang="en-US" b="0" dirty="0" smtClean="0"/>
          </a:p>
          <a:p>
            <a:r>
              <a:rPr lang="bg-BG" dirty="0"/>
              <a:t>Информация</a:t>
            </a:r>
            <a:r>
              <a:rPr lang="bg-BG" dirty="0" smtClean="0"/>
              <a:t>:</a:t>
            </a:r>
            <a:endParaRPr lang="en-US" dirty="0" smtClean="0"/>
          </a:p>
          <a:p>
            <a:pPr lvl="1"/>
            <a:r>
              <a:rPr lang="en-US" sz="2800" dirty="0" smtClean="0">
                <a:hlinkClick r:id="rId2"/>
              </a:rPr>
              <a:t>http://www.lavalys.com/products/everest-pc-diagnostics/</a:t>
            </a:r>
            <a:r>
              <a:rPr lang="en-US" sz="2800" dirty="0" smtClean="0"/>
              <a:t> </a:t>
            </a:r>
          </a:p>
          <a:p>
            <a:pPr lvl="1"/>
            <a:r>
              <a:rPr lang="en-US" sz="2800" dirty="0" smtClean="0">
                <a:hlinkClick r:id="rId3"/>
              </a:rPr>
              <a:t>http://download.cnet.com/windows/diagnostic-software/</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lvl="0"/>
            <a:r>
              <a:rPr lang="bg-BG" dirty="0" smtClean="0"/>
              <a:t>Как се представя числото 20 в шестнадесетична бройна система?</a:t>
            </a:r>
          </a:p>
          <a:p>
            <a:endParaRPr lang="en-US" dirty="0" smtClean="0"/>
          </a:p>
          <a:p>
            <a:pPr marL="871538" lvl="1" indent="-514350">
              <a:buFont typeface="+mj-lt"/>
              <a:buAutoNum type="alphaLcParenR"/>
            </a:pPr>
            <a:r>
              <a:rPr lang="en-US" b="0" dirty="0" smtClean="0"/>
              <a:t>24</a:t>
            </a:r>
          </a:p>
          <a:p>
            <a:pPr marL="871538" lvl="1" indent="-514350">
              <a:buFont typeface="+mj-lt"/>
              <a:buAutoNum type="alphaLcParenR"/>
            </a:pPr>
            <a:r>
              <a:rPr lang="en-US" b="0" dirty="0" smtClean="0"/>
              <a:t>14</a:t>
            </a:r>
          </a:p>
          <a:p>
            <a:pPr marL="871538" lvl="1" indent="-514350">
              <a:buFont typeface="+mj-lt"/>
              <a:buAutoNum type="alphaLcParenR"/>
            </a:pPr>
            <a:r>
              <a:rPr lang="bg-BG" b="0" dirty="0" smtClean="0"/>
              <a:t>10100</a:t>
            </a:r>
            <a:endParaRPr lang="en-US" b="0" dirty="0" smtClean="0"/>
          </a:p>
          <a:p>
            <a:pPr marL="871538" lvl="1" indent="-514350">
              <a:buFont typeface="+mj-lt"/>
              <a:buAutoNum type="alphaLcParenR"/>
            </a:pPr>
            <a:r>
              <a:rPr lang="en-US" b="0" dirty="0" smtClean="0"/>
              <a:t>4F</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1600200"/>
            <a:ext cx="8686800" cy="5105400"/>
          </a:xfrm>
        </p:spPr>
        <p:txBody>
          <a:bodyPr/>
          <a:lstStyle/>
          <a:p>
            <a:r>
              <a:rPr lang="bg-BG" dirty="0" smtClean="0"/>
              <a:t>Числото 20 в шестнадесетична бройна система е равно на 14.</a:t>
            </a:r>
          </a:p>
          <a:p>
            <a:pPr lvl="1"/>
            <a:r>
              <a:rPr lang="bg-BG" sz="2800" b="0" dirty="0" smtClean="0"/>
              <a:t>Числата в 16-а бройна система са от 0-9 и </a:t>
            </a:r>
            <a:r>
              <a:rPr lang="en-US" sz="2800" b="0" dirty="0" smtClean="0"/>
              <a:t>A-F, </a:t>
            </a:r>
            <a:r>
              <a:rPr lang="bg-BG" sz="2800" b="0" dirty="0" smtClean="0"/>
              <a:t>като </a:t>
            </a:r>
            <a:r>
              <a:rPr lang="en-US" sz="2800" b="0" dirty="0" smtClean="0"/>
              <a:t>F = 1</a:t>
            </a:r>
            <a:r>
              <a:rPr lang="bg-BG" sz="2800" b="0" dirty="0" smtClean="0"/>
              <a:t>5.</a:t>
            </a:r>
            <a:r>
              <a:rPr lang="en-US" sz="2800" b="0" dirty="0" smtClean="0"/>
              <a:t> </a:t>
            </a:r>
          </a:p>
          <a:p>
            <a:endParaRPr lang="en-US" dirty="0" smtClean="0"/>
          </a:p>
          <a:p>
            <a:r>
              <a:rPr lang="bg-BG" dirty="0"/>
              <a:t>Информация</a:t>
            </a:r>
            <a:r>
              <a:rPr lang="bg-BG" dirty="0" smtClean="0"/>
              <a:t>:</a:t>
            </a:r>
            <a:endParaRPr lang="en-US" dirty="0" smtClean="0"/>
          </a:p>
          <a:p>
            <a:pPr lvl="1"/>
            <a:r>
              <a:rPr lang="en-US" sz="2800" dirty="0" smtClean="0">
                <a:hlinkClick r:id="rId2"/>
              </a:rPr>
              <a:t>http://en.wikipedia.org/wiki/Hexadecimal</a:t>
            </a:r>
            <a:endParaRPr lang="en-US" sz="2800" dirty="0" smtClean="0"/>
          </a:p>
          <a:p>
            <a:pPr lvl="1">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1143000"/>
            <a:ext cx="8686800" cy="5410200"/>
          </a:xfrm>
        </p:spPr>
        <p:txBody>
          <a:bodyPr/>
          <a:lstStyle/>
          <a:p>
            <a:r>
              <a:rPr lang="bg-BG" dirty="0" smtClean="0"/>
              <a:t>Какво означава </a:t>
            </a:r>
            <a:r>
              <a:rPr lang="en-US" dirty="0" smtClean="0"/>
              <a:t>Swap </a:t>
            </a:r>
            <a:r>
              <a:rPr lang="bg-BG" dirty="0" smtClean="0"/>
              <a:t>пространство?</a:t>
            </a:r>
            <a:endParaRPr lang="en-US" dirty="0" smtClean="0"/>
          </a:p>
          <a:p>
            <a:pPr marL="871538" lvl="1" indent="-514350">
              <a:buFont typeface="+mj-lt"/>
              <a:buAutoNum type="alphaLcParenR"/>
            </a:pPr>
            <a:r>
              <a:rPr lang="bg-BG" sz="2800" b="0" dirty="0" smtClean="0"/>
              <a:t>Няколко байта в оперативната памет, които процесорът използва, когато трябва да се разменят стойности</a:t>
            </a:r>
            <a:endParaRPr lang="en-US" sz="2800" b="0" dirty="0" smtClean="0"/>
          </a:p>
          <a:p>
            <a:pPr marL="871538" lvl="1" indent="-514350">
              <a:buFont typeface="+mj-lt"/>
              <a:buAutoNum type="alphaLcParenR"/>
            </a:pPr>
            <a:r>
              <a:rPr lang="bg-BG" sz="2800" b="0" dirty="0" smtClean="0"/>
              <a:t>Файл в хард диска, където операционната система пази резервни копия на важни файлове</a:t>
            </a:r>
            <a:endParaRPr lang="en-US" sz="2800" b="0" dirty="0" smtClean="0"/>
          </a:p>
          <a:p>
            <a:pPr marL="871538" lvl="1" indent="-514350">
              <a:buFont typeface="+mj-lt"/>
              <a:buAutoNum type="alphaLcParenR"/>
            </a:pPr>
            <a:r>
              <a:rPr lang="bg-BG" sz="2800" b="0" dirty="0" smtClean="0"/>
              <a:t>Място на хард диска, където операцонната система мести части от оперативната памет, за да освободи място</a:t>
            </a:r>
            <a:endParaRPr lang="en-US" sz="2800" b="0" dirty="0" smtClean="0"/>
          </a:p>
          <a:p>
            <a:pPr marL="871538" lvl="1" indent="-514350">
              <a:buFont typeface="+mj-lt"/>
              <a:buAutoNum type="alphaLcParenR"/>
            </a:pPr>
            <a:r>
              <a:rPr lang="bg-BG" sz="2800" b="0" dirty="0" smtClean="0"/>
              <a:t>Никое от посочените</a:t>
            </a: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586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1447800"/>
            <a:ext cx="8686800" cy="5257800"/>
          </a:xfrm>
        </p:spPr>
        <p:txBody>
          <a:bodyPr/>
          <a:lstStyle/>
          <a:p>
            <a:r>
              <a:rPr lang="bg-BG" dirty="0" smtClean="0"/>
              <a:t>Никое от посочените</a:t>
            </a:r>
          </a:p>
          <a:p>
            <a:pPr lvl="1"/>
            <a:r>
              <a:rPr lang="bg-BG" dirty="0" smtClean="0"/>
              <a:t>Swap </a:t>
            </a:r>
            <a:r>
              <a:rPr lang="bg-BG" b="0" dirty="0" smtClean="0"/>
              <a:t> се отнася само за прехвърляне на страници между RAM и даденото суап пространство или суап файл, а не някое друго място на диска.</a:t>
            </a:r>
            <a:endParaRPr lang="en-US" b="0" dirty="0" smtClean="0"/>
          </a:p>
          <a:p>
            <a:endParaRPr lang="en-US" dirty="0" smtClean="0"/>
          </a:p>
          <a:p>
            <a:r>
              <a:rPr lang="bg-BG" dirty="0"/>
              <a:t>Информация</a:t>
            </a:r>
            <a:r>
              <a:rPr lang="bg-BG" dirty="0" smtClean="0"/>
              <a:t>:</a:t>
            </a:r>
            <a:endParaRPr lang="en-US" dirty="0" smtClean="0"/>
          </a:p>
          <a:p>
            <a:pPr lvl="1"/>
            <a:r>
              <a:rPr lang="bg-BG" sz="2800" u="sng" dirty="0" smtClean="0">
                <a:hlinkClick r:id="rId2"/>
              </a:rPr>
              <a:t>http://en.wikipedia.org/wiki/Paging</a:t>
            </a:r>
            <a:r>
              <a:rPr lang="bg-BG" sz="2800" dirty="0" smtClean="0"/>
              <a:t/>
            </a:r>
            <a:br>
              <a:rPr lang="bg-BG" sz="2800" dirty="0" smtClean="0"/>
            </a:b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838200"/>
            <a:ext cx="8686800" cy="5715000"/>
          </a:xfrm>
        </p:spPr>
        <p:txBody>
          <a:bodyPr/>
          <a:lstStyle/>
          <a:p>
            <a:r>
              <a:rPr lang="bg-BG" sz="2800" dirty="0" smtClean="0"/>
              <a:t>Това е схема на Водопадно </a:t>
            </a:r>
          </a:p>
          <a:p>
            <a:pPr marL="0" indent="0">
              <a:buNone/>
            </a:pPr>
            <a:r>
              <a:rPr lang="bg-BG" sz="2800" dirty="0" smtClean="0"/>
              <a:t>мен</a:t>
            </a:r>
            <a:r>
              <a:rPr lang="en-US" sz="2800" dirty="0" smtClean="0"/>
              <a:t>a</a:t>
            </a:r>
            <a:r>
              <a:rPr lang="bg-BG" sz="2800" dirty="0" smtClean="0"/>
              <a:t>жиране.</a:t>
            </a:r>
            <a:r>
              <a:rPr lang="en-US" sz="2800" dirty="0" smtClean="0"/>
              <a:t> </a:t>
            </a:r>
            <a:r>
              <a:rPr lang="bg-BG" sz="2800" dirty="0" smtClean="0"/>
              <a:t>Какво е доказано в </a:t>
            </a:r>
          </a:p>
          <a:p>
            <a:pPr marL="0" indent="0">
              <a:buNone/>
            </a:pPr>
            <a:r>
              <a:rPr lang="bg-BG" sz="2800" dirty="0" smtClean="0"/>
              <a:t>структурата за да е несъвършена</a:t>
            </a:r>
            <a:r>
              <a:rPr lang="en-US" sz="2800" dirty="0" smtClean="0"/>
              <a:t>?</a:t>
            </a:r>
            <a:endParaRPr lang="bg-BG" sz="2800" dirty="0" smtClean="0"/>
          </a:p>
          <a:p>
            <a:pPr marL="0" indent="0">
              <a:buNone/>
            </a:pPr>
            <a:r>
              <a:rPr lang="bg-BG" sz="2800" dirty="0" smtClean="0"/>
              <a:t> </a:t>
            </a:r>
            <a:endParaRPr lang="en-US" sz="2800" dirty="0" smtClean="0"/>
          </a:p>
          <a:p>
            <a:pPr marL="871538" lvl="1" indent="-514350">
              <a:buFont typeface="+mj-lt"/>
              <a:buAutoNum type="alphaLcParenR"/>
            </a:pPr>
            <a:r>
              <a:rPr lang="bg-BG" sz="2400" b="0" dirty="0" smtClean="0"/>
              <a:t>Отделните фази изискват прекалено много време и ресурси</a:t>
            </a:r>
          </a:p>
          <a:p>
            <a:pPr marL="871538" lvl="1" indent="-514350">
              <a:buFont typeface="+mj-lt"/>
              <a:buAutoNum type="alphaLcParenR"/>
            </a:pPr>
            <a:r>
              <a:rPr lang="bg-BG" sz="2400" b="0" dirty="0" smtClean="0"/>
              <a:t>Програмистите нямат власт над другите фази</a:t>
            </a:r>
            <a:endParaRPr lang="en-US" sz="2400" b="0" dirty="0" smtClean="0"/>
          </a:p>
          <a:p>
            <a:pPr marL="871538" lvl="1" indent="-514350">
              <a:buFont typeface="+mj-lt"/>
              <a:buAutoNum type="alphaLcParenR"/>
            </a:pPr>
            <a:r>
              <a:rPr lang="en-US" sz="2400" b="0" dirty="0" smtClean="0"/>
              <a:t>Waterfall</a:t>
            </a:r>
            <a:r>
              <a:rPr lang="bg-BG" sz="2400" b="0" dirty="0" smtClean="0"/>
              <a:t> е много проблемен,големите компании работят с </a:t>
            </a:r>
            <a:r>
              <a:rPr lang="en-US" sz="2400" b="0" dirty="0" smtClean="0"/>
              <a:t>Extreme programming</a:t>
            </a:r>
          </a:p>
          <a:p>
            <a:pPr marL="871538" lvl="1" indent="-514350">
              <a:buFont typeface="+mj-lt"/>
              <a:buAutoNum type="alphaLcParenR"/>
            </a:pPr>
            <a:r>
              <a:rPr lang="bg-BG" sz="2400" b="0" dirty="0" smtClean="0"/>
              <a:t>Възможност за грешки в завършените фази и губене на време за връщане по отделите за дебъгване</a:t>
            </a:r>
            <a:endParaRPr lang="en-US" sz="2400" b="0"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5334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4" name="Picture 6" descr="http://upload.wikimedia.org/wikipedia/commons/thumb/e/e2/Waterfall_model.svg/350px-Waterfall_model.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381000"/>
            <a:ext cx="2819400" cy="255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bg-BG" sz="2800" dirty="0" smtClean="0"/>
              <a:t>Възможност за грешки в завършените фази и губене на време за връщане по отделите за дебъгване</a:t>
            </a:r>
            <a:r>
              <a:rPr lang="en-US" sz="2800" dirty="0" smtClean="0"/>
              <a:t>.</a:t>
            </a:r>
            <a:endParaRPr lang="bg-BG" sz="2800" dirty="0" smtClean="0"/>
          </a:p>
          <a:p>
            <a:pPr lvl="1"/>
            <a:r>
              <a:rPr lang="bg-BG" sz="2800" b="0" dirty="0" smtClean="0"/>
              <a:t>Така наречен „Странен проблем“-поради ограничения и различни граници на един софтуер не може да знаем за абсолютно всички произлизащи грешки преди края на проекта (</a:t>
            </a:r>
            <a:r>
              <a:rPr lang="en-US" sz="2800" b="0" dirty="0" smtClean="0">
                <a:effectLst/>
              </a:rPr>
              <a:t>Steve McConnell’s book”</a:t>
            </a:r>
            <a:r>
              <a:rPr lang="bg-BG" sz="2800" b="0" dirty="0" smtClean="0">
                <a:effectLst/>
              </a:rPr>
              <a:t> -</a:t>
            </a:r>
            <a:r>
              <a:rPr lang="en-US" sz="2800" b="0" dirty="0" smtClean="0">
                <a:effectLst/>
              </a:rPr>
              <a:t> </a:t>
            </a:r>
            <a:r>
              <a:rPr lang="en-US" sz="2800" b="0" dirty="0" smtClean="0">
                <a:hlinkClick r:id="rId2"/>
              </a:rPr>
              <a:t>Code Complete </a:t>
            </a:r>
            <a:r>
              <a:rPr lang="bg-BG" sz="2800" b="0" dirty="0" smtClean="0">
                <a:effectLst/>
              </a:rPr>
              <a:t>“</a:t>
            </a:r>
            <a:r>
              <a:rPr lang="bg-BG" sz="2800" b="0" dirty="0" smtClean="0"/>
              <a:t>).</a:t>
            </a:r>
            <a:endParaRPr lang="en-US" sz="2800" b="0" dirty="0" smtClean="0"/>
          </a:p>
          <a:p>
            <a:pPr lvl="1"/>
            <a:endParaRPr lang="en-US" sz="2800" b="0" dirty="0" smtClean="0"/>
          </a:p>
          <a:p>
            <a:r>
              <a:rPr lang="bg-BG" dirty="0"/>
              <a:t>Информация</a:t>
            </a:r>
            <a:r>
              <a:rPr lang="bg-BG" dirty="0" smtClean="0"/>
              <a:t>:</a:t>
            </a:r>
            <a:endParaRPr lang="en-US" dirty="0" smtClean="0"/>
          </a:p>
          <a:p>
            <a:pPr lvl="1"/>
            <a:r>
              <a:rPr lang="en-US" sz="2800" dirty="0" smtClean="0">
                <a:hlinkClick r:id="rId3"/>
              </a:rPr>
              <a:t>wicked problem</a:t>
            </a:r>
            <a:r>
              <a:rPr lang="en-US" sz="2800" dirty="0" smtClean="0"/>
              <a:t> - Wikipedia</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lvl="0"/>
            <a:r>
              <a:rPr lang="bg-BG" dirty="0" smtClean="0"/>
              <a:t>Къде се използва компресиране с линейно предсказване</a:t>
            </a:r>
          </a:p>
          <a:p>
            <a:endParaRPr lang="en-US" dirty="0" smtClean="0"/>
          </a:p>
          <a:p>
            <a:pPr marL="871538" lvl="1" indent="-514350">
              <a:buFont typeface="+mj-lt"/>
              <a:buAutoNum type="alphaLcParenR"/>
            </a:pPr>
            <a:r>
              <a:rPr lang="en-US" b="0" dirty="0" smtClean="0"/>
              <a:t>MPEG</a:t>
            </a:r>
          </a:p>
          <a:p>
            <a:pPr marL="871538" lvl="1" indent="-514350">
              <a:buFont typeface="+mj-lt"/>
              <a:buAutoNum type="alphaLcParenR"/>
            </a:pPr>
            <a:r>
              <a:rPr lang="en-US" b="0" dirty="0" smtClean="0"/>
              <a:t>JPEG</a:t>
            </a:r>
          </a:p>
          <a:p>
            <a:pPr marL="871538" lvl="1" indent="-514350">
              <a:buFont typeface="+mj-lt"/>
              <a:buAutoNum type="alphaLcParenR"/>
            </a:pPr>
            <a:r>
              <a:rPr lang="en-US" b="0" dirty="0" smtClean="0"/>
              <a:t>GIF</a:t>
            </a:r>
          </a:p>
          <a:p>
            <a:pPr marL="871538" lvl="1" indent="-514350">
              <a:buFont typeface="+mj-lt"/>
              <a:buAutoNum type="alphaLcParenR"/>
            </a:pPr>
            <a:r>
              <a:rPr lang="en-US" b="0" dirty="0" smtClean="0"/>
              <a:t>MP3</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Компресиране с линейно предсказване се изполва при </a:t>
            </a:r>
            <a:r>
              <a:rPr lang="en-US" dirty="0" smtClean="0"/>
              <a:t>MPEG</a:t>
            </a:r>
            <a:r>
              <a:rPr lang="bg-BG" dirty="0" smtClean="0"/>
              <a:t> форматите.</a:t>
            </a:r>
          </a:p>
          <a:p>
            <a:pPr lvl="1"/>
            <a:r>
              <a:rPr lang="ru-RU" sz="2800" b="0" dirty="0" smtClean="0"/>
              <a:t>MPEG използва два вида компресия: в рамките на кадъра и между кадрите. Кодирането в рамките на кадъра представлява компресиране на JPEG, а между кадрите се използва компресирането с линейно предсказване.</a:t>
            </a:r>
            <a:endParaRPr lang="en-US" sz="2800" b="0" dirty="0" smtClean="0"/>
          </a:p>
          <a:p>
            <a:r>
              <a:rPr lang="bg-BG" dirty="0" smtClean="0"/>
              <a:t>Информация:</a:t>
            </a:r>
            <a:endParaRPr lang="en-US" dirty="0" smtClean="0"/>
          </a:p>
          <a:p>
            <a:pPr lvl="1"/>
            <a:r>
              <a:rPr lang="en-US" sz="2800" dirty="0" smtClean="0">
                <a:hlinkClick r:id="rId2"/>
              </a:rPr>
              <a:t>http://www.sce.carleton.ca/faculty/huang/citation1.pdf</a:t>
            </a: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Кое от </a:t>
            </a:r>
            <a:r>
              <a:rPr lang="bg-BG" dirty="0" smtClean="0"/>
              <a:t>изредените</a:t>
            </a:r>
            <a:r>
              <a:rPr lang="en-US" dirty="0" smtClean="0"/>
              <a:t> твърдения</a:t>
            </a:r>
            <a:r>
              <a:rPr lang="bg-BG" dirty="0" smtClean="0"/>
              <a:t> за </a:t>
            </a:r>
            <a:r>
              <a:rPr lang="en-US" dirty="0" smtClean="0"/>
              <a:t>BOM (byte order mark) не е вярно</a:t>
            </a:r>
            <a:r>
              <a:rPr lang="bg-BG" dirty="0" smtClean="0"/>
              <a:t>?</a:t>
            </a:r>
          </a:p>
          <a:p>
            <a:endParaRPr lang="en-US" dirty="0" smtClean="0"/>
          </a:p>
          <a:p>
            <a:pPr marL="871538" lvl="1" indent="-514350">
              <a:buFont typeface="+mj-lt"/>
              <a:buAutoNum type="alphaLcParenR"/>
            </a:pPr>
            <a:r>
              <a:rPr lang="en-US" sz="2800" b="0" dirty="0" smtClean="0"/>
              <a:t>BOM(byte order mark) е Unicode символ</a:t>
            </a:r>
          </a:p>
          <a:p>
            <a:pPr marL="871538" lvl="1" indent="-514350">
              <a:buFont typeface="+mj-lt"/>
              <a:buAutoNum type="alphaLcParenR"/>
            </a:pPr>
            <a:r>
              <a:rPr lang="bg-BG" sz="2800" b="0" dirty="0" smtClean="0"/>
              <a:t>И</a:t>
            </a:r>
            <a:r>
              <a:rPr lang="en-US" sz="2800" b="0" dirty="0" smtClean="0"/>
              <a:t>зползването на BOM е задължително </a:t>
            </a:r>
          </a:p>
          <a:p>
            <a:pPr marL="871538" lvl="1" indent="-514350">
              <a:buFont typeface="+mj-lt"/>
              <a:buAutoNum type="alphaLcParenR"/>
            </a:pPr>
            <a:r>
              <a:rPr lang="en-US" sz="2800" b="0" dirty="0" smtClean="0"/>
              <a:t>BOM може да се използва, за обозначаване кодировката на даден файл</a:t>
            </a:r>
          </a:p>
          <a:p>
            <a:pPr marL="871538" lvl="1" indent="-514350">
              <a:buFont typeface="+mj-lt"/>
              <a:buAutoNum type="alphaLcParenR"/>
            </a:pPr>
            <a:r>
              <a:rPr lang="en-US" sz="2800" b="0" dirty="0" smtClean="0"/>
              <a:t>BOM </a:t>
            </a:r>
            <a:r>
              <a:rPr lang="bg-BG" sz="2800" b="0" dirty="0" smtClean="0"/>
              <a:t> винаги е в началото на файла</a:t>
            </a:r>
          </a:p>
          <a:p>
            <a:pPr marL="871538" lvl="1" indent="-514350">
              <a:buFont typeface="+mj-lt"/>
              <a:buAutoNum type="alphaLcParenR"/>
            </a:pPr>
            <a:r>
              <a:rPr lang="en-US" sz="2800" b="0" dirty="0" smtClean="0"/>
              <a:t>BOM</a:t>
            </a:r>
            <a:r>
              <a:rPr lang="bg-BG" sz="2800" b="0" dirty="0" smtClean="0"/>
              <a:t> не се интерпретира като част от текста на обработващата програма</a:t>
            </a:r>
            <a:endParaRPr lang="en-US"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400" dirty="0" smtClean="0"/>
              <a:t>BOM(byte order mark)</a:t>
            </a:r>
            <a:r>
              <a:rPr lang="en-US" sz="2400" b="0" dirty="0" smtClean="0"/>
              <a:t> е Unicode символ, който се използва за обозначаване на подредбата по битове (endianness) на обем данни (текст), както са съхранени в паметта на компютъра. Употребата на BOM </a:t>
            </a:r>
            <a:r>
              <a:rPr lang="en-US" sz="2400" dirty="0" smtClean="0"/>
              <a:t>не</a:t>
            </a:r>
            <a:r>
              <a:rPr lang="en-US" sz="2400" b="0" dirty="0" smtClean="0"/>
              <a:t> е задължителна. Ако се прилага, то се позиционира в началото на текстовия поток. Освен като индикатор за подредбата на битовете, BOM символа</a:t>
            </a:r>
            <a:r>
              <a:rPr lang="bg-BG" sz="2400" b="0" dirty="0" smtClean="0"/>
              <a:t>, </a:t>
            </a:r>
            <a:r>
              <a:rPr lang="en-US" sz="2400" b="0" dirty="0" smtClean="0"/>
              <a:t> може да се използва за указване коя от Unicode таблиците(UTF8, UTF16 и т.н) е използвана за кодиране на текста.</a:t>
            </a:r>
            <a:endParaRPr lang="bg-BG" sz="2400" b="0" dirty="0" smtClean="0"/>
          </a:p>
          <a:p>
            <a:r>
              <a:rPr lang="bg-BG" dirty="0" smtClean="0"/>
              <a:t>Информация:</a:t>
            </a:r>
            <a:endParaRPr lang="en-US" dirty="0" smtClean="0"/>
          </a:p>
          <a:p>
            <a:pPr lvl="1"/>
            <a:r>
              <a:rPr lang="en-US" sz="2400" dirty="0" smtClean="0">
                <a:hlinkClick r:id="rId2"/>
              </a:rPr>
              <a:t>http://www.sttmedia.com/unicode-byteordermark</a:t>
            </a:r>
            <a:r>
              <a:rPr lang="bg-BG" sz="2400" dirty="0" smtClean="0"/>
              <a:t> </a:t>
            </a:r>
          </a:p>
          <a:p>
            <a:pPr lvl="1"/>
            <a:r>
              <a:rPr lang="en-US" sz="2400" dirty="0" smtClean="0">
                <a:hlinkClick r:id="rId3"/>
              </a:rPr>
              <a:t>http://dpeeva.wordpress.com/2013/01/17/encoding-utf-8/</a:t>
            </a:r>
            <a:r>
              <a:rPr lang="bg-BG" sz="2400" dirty="0" smtClean="0"/>
              <a:t> </a:t>
            </a:r>
          </a:p>
          <a:p>
            <a:pPr lvl="1"/>
            <a:r>
              <a:rPr lang="en-US" sz="2400" dirty="0" smtClean="0">
                <a:hlinkClick r:id="rId4"/>
              </a:rPr>
              <a:t>http://en.wikipedia.org/wiki/Byte_order_mark</a:t>
            </a:r>
            <a:r>
              <a:rPr lang="bg-BG"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smtClean="0">
                <a:effectLst/>
              </a:rPr>
              <a:t>В компютърната графика при смесването на няколко основни цвята се получава</a:t>
            </a:r>
            <a:r>
              <a:rPr lang="en-US" dirty="0" smtClean="0">
                <a:effectLst/>
              </a:rPr>
              <a:t>:</a:t>
            </a:r>
          </a:p>
          <a:p>
            <a:endParaRPr lang="en-US" dirty="0" smtClean="0"/>
          </a:p>
          <a:p>
            <a:pPr marL="871538" lvl="1" indent="-514350">
              <a:buFont typeface="+mj-lt"/>
              <a:buAutoNum type="alphaLcParenR"/>
            </a:pPr>
            <a:r>
              <a:rPr lang="bg-BG" b="0" dirty="0" smtClean="0">
                <a:effectLst/>
              </a:rPr>
              <a:t>Цветовия модел</a:t>
            </a:r>
            <a:endParaRPr lang="en-US" dirty="0" smtClean="0"/>
          </a:p>
          <a:p>
            <a:pPr marL="871538" lvl="1" indent="-514350">
              <a:buFont typeface="+mj-lt"/>
              <a:buAutoNum type="alphaLcParenR"/>
            </a:pPr>
            <a:r>
              <a:rPr lang="bg-BG" b="0" dirty="0" smtClean="0"/>
              <a:t>Цветовата палитра</a:t>
            </a:r>
            <a:endParaRPr lang="en-US" b="0" dirty="0" smtClean="0"/>
          </a:p>
          <a:p>
            <a:pPr marL="871538" lvl="1" indent="-514350">
              <a:buFont typeface="+mj-lt"/>
              <a:buAutoNum type="alphaLcParenR"/>
            </a:pPr>
            <a:r>
              <a:rPr lang="bg-BG" b="0" dirty="0" smtClean="0">
                <a:effectLst/>
              </a:rPr>
              <a:t>Допълнителен цвят </a:t>
            </a:r>
          </a:p>
          <a:p>
            <a:pPr marL="871538" lvl="1" indent="-514350">
              <a:buFont typeface="+mj-lt"/>
              <a:buAutoNum type="alphaLcParenR"/>
            </a:pPr>
            <a:r>
              <a:rPr lang="bg-BG" b="0" dirty="0" smtClean="0"/>
              <a:t>Съставен цвят</a:t>
            </a:r>
            <a:endParaRPr lang="en-US" b="0" dirty="0" smtClean="0"/>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5334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effectLst/>
              </a:rPr>
              <a:t>П</a:t>
            </a:r>
            <a:r>
              <a:rPr lang="ru-RU" dirty="0" smtClean="0">
                <a:effectLst/>
              </a:rPr>
              <a:t>ри смесването на няколко основни цвята се получава съставен цвят.</a:t>
            </a:r>
            <a:endParaRPr lang="bg-BG" dirty="0" smtClean="0"/>
          </a:p>
          <a:p>
            <a:pPr lvl="1"/>
            <a:r>
              <a:rPr lang="bg-BG" sz="2800" b="0" dirty="0" smtClean="0">
                <a:effectLst/>
              </a:rPr>
              <a:t>На практика често се налага смесване на няколко основни цвята, при което се получават </a:t>
            </a:r>
            <a:r>
              <a:rPr lang="bg-BG" sz="2800" b="0" i="1" dirty="0" smtClean="0">
                <a:effectLst/>
              </a:rPr>
              <a:t>цветови нюанси</a:t>
            </a:r>
            <a:r>
              <a:rPr lang="bg-BG" sz="2800" b="0" dirty="0" smtClean="0">
                <a:effectLst/>
              </a:rPr>
              <a:t> или </a:t>
            </a:r>
            <a:r>
              <a:rPr lang="bg-BG" sz="2800" b="0" i="1" dirty="0" smtClean="0">
                <a:effectLst/>
              </a:rPr>
              <a:t>съставни цветове</a:t>
            </a:r>
            <a:r>
              <a:rPr lang="bg-BG" sz="2800" b="0" dirty="0" smtClean="0">
                <a:effectLst/>
              </a:rPr>
              <a:t>, а нюансът с които основният цвят участва се нарича </a:t>
            </a:r>
            <a:r>
              <a:rPr lang="bg-BG" sz="2800" b="0" i="1" dirty="0" smtClean="0">
                <a:effectLst/>
              </a:rPr>
              <a:t>интензитет.</a:t>
            </a:r>
            <a:r>
              <a:rPr lang="bg-BG" sz="2800" b="0" dirty="0" smtClean="0">
                <a:effectLst/>
              </a:rPr>
              <a:t> Диапазонът на този интензитет е от 0 до 255 и информацията за него се съхранява в 1 байт.</a:t>
            </a:r>
            <a:endParaRPr lang="en-US" sz="2800" dirty="0" smtClean="0"/>
          </a:p>
          <a:p>
            <a:r>
              <a:rPr lang="bg-BG" dirty="0" smtClean="0"/>
              <a:t>Информация:</a:t>
            </a:r>
          </a:p>
          <a:p>
            <a:pPr lvl="1"/>
            <a:r>
              <a:rPr lang="bg-BG" sz="2400" dirty="0" smtClean="0">
                <a:effectLst/>
                <a:hlinkClick r:id="rId2"/>
              </a:rPr>
              <a:t>Цветови модели</a:t>
            </a:r>
            <a:endParaRPr lang="bg-BG" sz="24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smtClean="0"/>
              <a:t>Кое от изброените твърдения НЕ е вярно за RAID</a:t>
            </a:r>
            <a:r>
              <a:rPr lang="bg-BG" smtClean="0"/>
              <a:t> </a:t>
            </a:r>
            <a:r>
              <a:rPr lang="bg-BG" smtClean="0"/>
              <a:t>контролерите</a:t>
            </a:r>
            <a:r>
              <a:rPr lang="en-US" dirty="0" smtClean="0"/>
              <a:t>?</a:t>
            </a:r>
          </a:p>
          <a:p>
            <a:pPr marL="871538" lvl="1" indent="-514350">
              <a:buFont typeface="+mj-lt"/>
              <a:buAutoNum type="alphaLcParenR"/>
            </a:pPr>
            <a:r>
              <a:rPr lang="ru-RU" b="0" dirty="0" smtClean="0"/>
              <a:t>Комбинира 2 или повече физически диска в една цялостна единица</a:t>
            </a:r>
          </a:p>
          <a:p>
            <a:pPr marL="871538" lvl="1" indent="-514350">
              <a:buFont typeface="+mj-lt"/>
              <a:buAutoNum type="alphaLcParenR"/>
            </a:pPr>
            <a:r>
              <a:rPr lang="en-US" b="0" dirty="0" smtClean="0"/>
              <a:t> RAID </a:t>
            </a:r>
            <a:r>
              <a:rPr lang="bg-BG" b="0" dirty="0" smtClean="0"/>
              <a:t>е ограничен архитектурно до </a:t>
            </a:r>
            <a:r>
              <a:rPr lang="en-US" b="0" dirty="0" smtClean="0"/>
              <a:t>8</a:t>
            </a:r>
            <a:r>
              <a:rPr lang="bg-BG" b="0" dirty="0" smtClean="0"/>
              <a:t>.64 </a:t>
            </a:r>
            <a:r>
              <a:rPr lang="en-US" b="0" dirty="0" smtClean="0"/>
              <a:t>tb</a:t>
            </a:r>
            <a:r>
              <a:rPr lang="bg-BG" b="0" dirty="0" smtClean="0"/>
              <a:t> . памет</a:t>
            </a:r>
            <a:endParaRPr lang="en-US" b="0" dirty="0" smtClean="0"/>
          </a:p>
          <a:p>
            <a:pPr marL="871538" lvl="1" indent="-514350">
              <a:buFont typeface="+mj-lt"/>
              <a:buAutoNum type="alphaLcParenR"/>
            </a:pPr>
            <a:r>
              <a:rPr lang="ru-RU" b="0" dirty="0" smtClean="0"/>
              <a:t>Информацията от един файл се "разделя"по целия диск</a:t>
            </a:r>
          </a:p>
          <a:p>
            <a:pPr marL="871538" lvl="1" indent="-514350">
              <a:buFont typeface="+mj-lt"/>
              <a:buAutoNum type="alphaLcParenR"/>
            </a:pPr>
            <a:r>
              <a:rPr lang="ru-RU" b="0" dirty="0" smtClean="0"/>
              <a:t>Един файл никога не се "разделя" по целия диск</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5334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Кое от изб</a:t>
            </a:r>
            <a:r>
              <a:rPr lang="bg-BG" dirty="0" smtClean="0"/>
              <a:t>ро</a:t>
            </a:r>
            <a:r>
              <a:rPr lang="en-US" dirty="0" smtClean="0"/>
              <a:t>ените не е форма за нормализация на база от данни </a:t>
            </a:r>
            <a:r>
              <a:rPr lang="bg-BG" dirty="0" smtClean="0"/>
              <a:t>?</a:t>
            </a:r>
            <a:endParaRPr lang="en-US" dirty="0" smtClean="0"/>
          </a:p>
          <a:p>
            <a:endParaRPr lang="en-US" dirty="0" smtClean="0"/>
          </a:p>
          <a:p>
            <a:pPr marL="871538" lvl="1" indent="-514350">
              <a:buFont typeface="+mj-lt"/>
              <a:buAutoNum type="alphaLcParenR"/>
            </a:pPr>
            <a:r>
              <a:rPr lang="en-US" b="0" dirty="0" smtClean="0"/>
              <a:t>1НФ - първа нормална форма</a:t>
            </a:r>
          </a:p>
          <a:p>
            <a:pPr marL="871538" lvl="1" indent="-514350">
              <a:buFont typeface="+mj-lt"/>
              <a:buAutoNum type="alphaLcParenR"/>
            </a:pPr>
            <a:r>
              <a:rPr lang="bg-BG" b="0" dirty="0" smtClean="0"/>
              <a:t>2</a:t>
            </a:r>
            <a:r>
              <a:rPr lang="en-US" b="0" dirty="0" smtClean="0"/>
              <a:t>НФ - първа нормална форма</a:t>
            </a:r>
          </a:p>
          <a:p>
            <a:pPr marL="871538" lvl="1" indent="-514350">
              <a:buFont typeface="+mj-lt"/>
              <a:buAutoNum type="alphaLcParenR"/>
            </a:pPr>
            <a:r>
              <a:rPr lang="bg-BG" b="0" dirty="0" smtClean="0"/>
              <a:t>Trapcode </a:t>
            </a:r>
            <a:r>
              <a:rPr lang="en-US" b="0" dirty="0" smtClean="0"/>
              <a:t>normal f</a:t>
            </a:r>
            <a:r>
              <a:rPr lang="bg-BG" b="0" dirty="0" smtClean="0"/>
              <a:t>orm</a:t>
            </a:r>
            <a:endParaRPr lang="en-US" b="0" dirty="0" smtClean="0"/>
          </a:p>
          <a:p>
            <a:pPr marL="871538" lvl="1" indent="-514350">
              <a:buFont typeface="+mj-lt"/>
              <a:buAutoNum type="alphaLcParenR"/>
            </a:pPr>
            <a:r>
              <a:rPr lang="en-US" b="0" dirty="0" smtClean="0"/>
              <a:t>Boyce-codd normal form</a:t>
            </a:r>
            <a:endParaRPr lang="bg-BG" b="0" dirty="0" smtClean="0"/>
          </a:p>
          <a:p>
            <a:pPr marL="871538" lvl="1" indent="-514350">
              <a:buFont typeface="+mj-lt"/>
              <a:buAutoNum type="alphaLcParenR"/>
            </a:pPr>
            <a:r>
              <a:rPr lang="en-US" b="0" dirty="0" smtClean="0"/>
              <a:t>Domain key normal form</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14400"/>
            <a:ext cx="8686800" cy="5791200"/>
          </a:xfrm>
        </p:spPr>
        <p:txBody>
          <a:bodyPr/>
          <a:lstStyle/>
          <a:p>
            <a:r>
              <a:rPr lang="en-US" sz="2800" dirty="0" smtClean="0"/>
              <a:t>Trapcode </a:t>
            </a:r>
            <a:r>
              <a:rPr lang="bg-BG" sz="2800" dirty="0" smtClean="0"/>
              <a:t>е компания за проучване и развитие на компютърните технологии.</a:t>
            </a:r>
          </a:p>
          <a:p>
            <a:pPr lvl="1"/>
            <a:r>
              <a:rPr lang="en-US" sz="2400" b="0" dirty="0" smtClean="0"/>
              <a:t>Нормализацията е един от основновните процеси при проектиране на бази данни. Най общо казано нормализацията премахва повтаряемостта и минимизира излишъка от данни. Резултатът е по добра организация,</a:t>
            </a:r>
            <a:r>
              <a:rPr lang="bg-BG" sz="2400" b="0" dirty="0" smtClean="0"/>
              <a:t> </a:t>
            </a:r>
            <a:r>
              <a:rPr lang="en-US" sz="2400" b="0" dirty="0" smtClean="0"/>
              <a:t>по добра използваемост на паммета и премахване на аномалиите в базата данни.</a:t>
            </a:r>
          </a:p>
          <a:p>
            <a:r>
              <a:rPr lang="bg-BG" dirty="0" smtClean="0"/>
              <a:t>Информация:</a:t>
            </a:r>
            <a:endParaRPr lang="en-US" dirty="0" smtClean="0"/>
          </a:p>
          <a:p>
            <a:pPr lvl="1"/>
            <a:r>
              <a:rPr lang="en-US" sz="2400" dirty="0" smtClean="0">
                <a:hlinkClick r:id="rId2"/>
              </a:rPr>
              <a:t>http://www.cphpvb.net/db/1876-нормализация-на-бази-данни</a:t>
            </a:r>
            <a:endParaRPr lang="bg-BG" sz="2400" dirty="0" smtClean="0"/>
          </a:p>
          <a:p>
            <a:pPr lvl="1"/>
            <a:r>
              <a:rPr lang="en-US" sz="2400" dirty="0" smtClean="0">
                <a:hlinkClick r:id="rId3"/>
              </a:rPr>
              <a:t>http://en.wikipedia.org/wiki/Database_normalization</a:t>
            </a:r>
            <a:r>
              <a:rPr lang="bg-BG"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1143000"/>
            <a:ext cx="8686800" cy="5410200"/>
          </a:xfrm>
        </p:spPr>
        <p:txBody>
          <a:bodyPr/>
          <a:lstStyle/>
          <a:p>
            <a:r>
              <a:rPr lang="bg-BG" dirty="0" smtClean="0">
                <a:effectLst/>
              </a:rPr>
              <a:t>Кой от изброените езици за програмиране не е от високо ниво?</a:t>
            </a:r>
          </a:p>
          <a:p>
            <a:endParaRPr lang="en-US" dirty="0" smtClean="0"/>
          </a:p>
          <a:p>
            <a:pPr marL="871538" lvl="1" indent="-514350">
              <a:buFont typeface="+mj-lt"/>
              <a:buAutoNum type="alphaLcParenR"/>
            </a:pPr>
            <a:r>
              <a:rPr lang="en-US" b="0" dirty="0" smtClean="0">
                <a:effectLst/>
              </a:rPr>
              <a:t>Pascal</a:t>
            </a:r>
            <a:endParaRPr lang="en-US" b="0" dirty="0" smtClean="0"/>
          </a:p>
          <a:p>
            <a:pPr marL="871538" lvl="1" indent="-514350">
              <a:buFont typeface="+mj-lt"/>
              <a:buAutoNum type="alphaLcParenR"/>
            </a:pPr>
            <a:r>
              <a:rPr lang="en-US" b="0" dirty="0" smtClean="0">
                <a:effectLst/>
              </a:rPr>
              <a:t>Virtual  Basic</a:t>
            </a:r>
          </a:p>
          <a:p>
            <a:pPr marL="871538" lvl="1" indent="-514350">
              <a:buFont typeface="+mj-lt"/>
              <a:buAutoNum type="alphaLcParenR"/>
            </a:pPr>
            <a:r>
              <a:rPr lang="en-US" b="0" dirty="0" smtClean="0">
                <a:effectLst/>
              </a:rPr>
              <a:t>Java</a:t>
            </a:r>
            <a:endParaRPr lang="en-US" b="0" dirty="0" smtClean="0"/>
          </a:p>
          <a:p>
            <a:pPr marL="871538" lvl="1" indent="-514350">
              <a:buFont typeface="+mj-lt"/>
              <a:buAutoNum type="alphaLcParenR"/>
            </a:pPr>
            <a:r>
              <a:rPr lang="en-US" b="0" dirty="0" smtClean="0">
                <a:effectLst/>
              </a:rPr>
              <a:t>Assembler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33400" y="4876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Езика </a:t>
            </a:r>
            <a:r>
              <a:rPr lang="en-US" dirty="0" smtClean="0"/>
              <a:t>Assembler </a:t>
            </a:r>
            <a:r>
              <a:rPr lang="bg-BG" dirty="0" smtClean="0"/>
              <a:t>е от ниско ниво</a:t>
            </a:r>
          </a:p>
          <a:p>
            <a:pPr lvl="1"/>
            <a:r>
              <a:rPr lang="ru-RU" sz="1800" dirty="0" smtClean="0">
                <a:effectLst/>
              </a:rPr>
              <a:t>Асемблерният език</a:t>
            </a:r>
            <a:r>
              <a:rPr lang="ru-RU" sz="1800" b="0" dirty="0" smtClean="0">
                <a:effectLst/>
              </a:rPr>
              <a:t> (</a:t>
            </a:r>
            <a:r>
              <a:rPr lang="ru-RU" sz="1800" dirty="0" smtClean="0">
                <a:effectLst/>
              </a:rPr>
              <a:t>асемблер</a:t>
            </a:r>
            <a:r>
              <a:rPr lang="ru-RU" sz="1800" b="0" dirty="0" smtClean="0">
                <a:effectLst/>
              </a:rPr>
              <a:t>) е език за програмиране, чрез който машинният език на дадена процесорна архитектура се представя в четима за хората форма. Машинният език представя машинните операции в двоична форма, т.е. всяка машинна операция се кодира със специфична комбинация от битове. За да бъде четим машинният код(език), тези комбинации от битове се заменят със символи, наречени  За разлика от компютърните езици от високо ниво, тук имаме еднозначно съответствие между представянето на машинната инструкция на асемблер и на машинен език. Асемблерният език се преобразува в машинен код чрез асемблер, а обратно – чрез дисасемблер</a:t>
            </a:r>
            <a:r>
              <a:rPr lang="ru-RU" sz="1800" b="0" dirty="0" smtClean="0">
                <a:effectLst/>
                <a:hlinkClick r:id="rId2" tooltip="Дизасемблер"/>
              </a:rPr>
              <a:t> </a:t>
            </a:r>
            <a:r>
              <a:rPr lang="ru-RU" sz="1800" b="0" i="1" dirty="0" smtClean="0">
                <a:effectLst/>
              </a:rPr>
              <a:t>мнемоничен код</a:t>
            </a:r>
            <a:r>
              <a:rPr lang="ru-RU" sz="1800" b="0" dirty="0" smtClean="0">
                <a:effectLst/>
              </a:rPr>
              <a:t>. </a:t>
            </a:r>
            <a:endParaRPr lang="en-US" sz="1800" dirty="0" smtClean="0"/>
          </a:p>
          <a:p>
            <a:r>
              <a:rPr lang="bg-BG" dirty="0"/>
              <a:t>Информация</a:t>
            </a:r>
            <a:r>
              <a:rPr lang="bg-BG" dirty="0" smtClean="0"/>
              <a:t>:</a:t>
            </a:r>
            <a:endParaRPr lang="en-US" dirty="0" smtClean="0"/>
          </a:p>
          <a:p>
            <a:pPr lvl="1"/>
            <a:r>
              <a:rPr lang="en-US" sz="2000" dirty="0" smtClean="0">
                <a:hlinkClick r:id="rId3"/>
              </a:rPr>
              <a:t>http://bg.wikipedia.org/wiki/%D0%90%D1%81%D0%B5%D0%BC%D0%B1%D0%BB%D0%B5%D1%80</a:t>
            </a:r>
            <a:endParaRPr lang="en-US" sz="2000" dirty="0" smtClean="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представлява </a:t>
            </a:r>
            <a:r>
              <a:rPr lang="en-US" dirty="0">
                <a:effectLst/>
              </a:rPr>
              <a:t>SQL </a:t>
            </a:r>
            <a:r>
              <a:rPr lang="en-US" dirty="0" smtClean="0">
                <a:effectLst/>
              </a:rPr>
              <a:t>Slammer</a:t>
            </a:r>
            <a:r>
              <a:rPr lang="bg-BG" dirty="0" smtClean="0">
                <a:effectLst/>
              </a:rPr>
              <a:t>/</a:t>
            </a:r>
            <a:r>
              <a:rPr lang="en-US" dirty="0" smtClean="0">
                <a:effectLst/>
              </a:rPr>
              <a:t>Sapphire</a:t>
            </a:r>
            <a:r>
              <a:rPr lang="bg-BG" dirty="0" smtClean="0">
                <a:effectLst/>
              </a:rPr>
              <a:t> ?</a:t>
            </a:r>
            <a:endParaRPr lang="en-US" dirty="0">
              <a:effectLst/>
            </a:endParaRPr>
          </a:p>
          <a:p>
            <a:endParaRPr lang="en-US" dirty="0" smtClean="0"/>
          </a:p>
          <a:p>
            <a:pPr marL="871538" lvl="1" indent="-514350">
              <a:buFont typeface="+mj-lt"/>
              <a:buAutoNum type="alphaLcParenR"/>
            </a:pPr>
            <a:r>
              <a:rPr lang="bg-BG" b="0" dirty="0"/>
              <a:t>С</a:t>
            </a:r>
            <a:r>
              <a:rPr lang="bg-BG" b="0" dirty="0" smtClean="0">
                <a:effectLst/>
              </a:rPr>
              <a:t>истема </a:t>
            </a:r>
            <a:r>
              <a:rPr lang="bg-BG" b="0" dirty="0">
                <a:effectLst/>
              </a:rPr>
              <a:t>за управление на бази от </a:t>
            </a:r>
            <a:r>
              <a:rPr lang="bg-BG" b="0" dirty="0" smtClean="0">
                <a:effectLst/>
              </a:rPr>
              <a:t>данни, разработена в Швеция</a:t>
            </a:r>
            <a:endParaRPr lang="en-US" dirty="0" smtClean="0"/>
          </a:p>
          <a:p>
            <a:pPr marL="871538" lvl="1" indent="-514350">
              <a:buFont typeface="+mj-lt"/>
              <a:buAutoNum type="alphaLcParenR"/>
            </a:pPr>
            <a:r>
              <a:rPr lang="bg-BG" b="0" dirty="0" smtClean="0"/>
              <a:t>Плъгин за </a:t>
            </a:r>
            <a:r>
              <a:rPr lang="en-US" b="0" dirty="0" smtClean="0"/>
              <a:t>MySQL</a:t>
            </a:r>
          </a:p>
          <a:p>
            <a:pPr marL="871538" lvl="1" indent="-514350">
              <a:buFont typeface="+mj-lt"/>
              <a:buAutoNum type="alphaLcParenR"/>
            </a:pPr>
            <a:r>
              <a:rPr lang="bg-BG" b="0" dirty="0" smtClean="0"/>
              <a:t>Оналйн базирано приложение, разработено от </a:t>
            </a:r>
            <a:r>
              <a:rPr lang="en-US" b="0" dirty="0" smtClean="0"/>
              <a:t>Oracle</a:t>
            </a:r>
          </a:p>
          <a:p>
            <a:pPr marL="871538" lvl="1" indent="-514350">
              <a:buFont typeface="+mj-lt"/>
              <a:buAutoNum type="alphaLcParenR"/>
            </a:pPr>
            <a:r>
              <a:rPr lang="bg-BG" b="0" dirty="0" smtClean="0"/>
              <a:t>Известен компютърен червей</a:t>
            </a:r>
            <a:endParaRPr lang="en-US" b="0"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57200" y="5105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t>SQL Slammer/Sapphire </a:t>
            </a:r>
            <a:r>
              <a:rPr lang="bg-BG" b="0" dirty="0" smtClean="0"/>
              <a:t>е най-бързо разпространяващият се червей в историята, заразяващ хиляди </a:t>
            </a:r>
            <a:r>
              <a:rPr lang="en-US" b="0" dirty="0" smtClean="0"/>
              <a:t>Microsoft </a:t>
            </a:r>
            <a:r>
              <a:rPr lang="en-US" b="0" dirty="0"/>
              <a:t>SQL </a:t>
            </a:r>
            <a:r>
              <a:rPr lang="bg-BG" b="0" dirty="0" smtClean="0"/>
              <a:t>сървъри на минута.</a:t>
            </a:r>
            <a:endParaRPr lang="en-US" b="0" dirty="0" smtClean="0"/>
          </a:p>
          <a:p>
            <a:r>
              <a:rPr lang="bg-BG" dirty="0"/>
              <a:t>Информация</a:t>
            </a:r>
            <a:r>
              <a:rPr lang="bg-BG" dirty="0" smtClean="0"/>
              <a:t>:</a:t>
            </a:r>
            <a:endParaRPr lang="en-US" dirty="0" smtClean="0"/>
          </a:p>
          <a:p>
            <a:pPr lvl="1"/>
            <a:r>
              <a:rPr lang="en-US" sz="2800" dirty="0">
                <a:hlinkClick r:id="rId2"/>
              </a:rPr>
              <a:t>http://www.howstuffworks.com/worst-computer-viruses.htm#page=6 </a:t>
            </a:r>
            <a:endParaRPr lang="en-US" sz="2800" dirty="0" smtClean="0"/>
          </a:p>
          <a:p>
            <a:pPr lvl="1"/>
            <a:r>
              <a:rPr lang="en-US" sz="2800" dirty="0">
                <a:hlinkClick r:id="rId3"/>
              </a:rPr>
              <a:t>http://</a:t>
            </a:r>
            <a:r>
              <a:rPr lang="en-US" sz="2800" dirty="0" smtClean="0">
                <a:hlinkClick r:id="rId3"/>
              </a:rPr>
              <a:t>en.wikipedia.org/wiki/SQL_Slammer</a:t>
            </a:r>
            <a:endParaRPr lang="bg-BG" sz="2800" dirty="0" smtClean="0"/>
          </a:p>
          <a:p>
            <a:pPr lvl="1"/>
            <a:r>
              <a:rPr lang="en-US" sz="2800" dirty="0">
                <a:hlinkClick r:id="rId4"/>
              </a:rPr>
              <a:t>http://threatpost.com/inside-story-sql-slammer-102010</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Коя платформа за създаване на презентации използва </a:t>
            </a:r>
            <a:r>
              <a:rPr lang="en-US" dirty="0" smtClean="0"/>
              <a:t>ZUI (Zooming User Interface</a:t>
            </a:r>
            <a:r>
              <a:rPr lang="bg-BG" dirty="0" smtClean="0"/>
              <a:t>)?</a:t>
            </a:r>
          </a:p>
          <a:p>
            <a:endParaRPr lang="bg-BG" dirty="0" smtClean="0"/>
          </a:p>
          <a:p>
            <a:pPr marL="871538" lvl="1" indent="-514350">
              <a:buFont typeface="+mj-lt"/>
              <a:buAutoNum type="alphaLcParenR"/>
            </a:pPr>
            <a:r>
              <a:rPr lang="en-US" b="0" dirty="0" smtClean="0"/>
              <a:t>Microsoft Office Powerpoint</a:t>
            </a:r>
          </a:p>
          <a:p>
            <a:pPr marL="871538" lvl="1" indent="-514350">
              <a:buFont typeface="+mj-lt"/>
              <a:buAutoNum type="alphaLcParenR"/>
            </a:pPr>
            <a:r>
              <a:rPr lang="en-US" b="0" dirty="0" smtClean="0"/>
              <a:t>Prezi</a:t>
            </a:r>
            <a:endParaRPr lang="bg-BG" b="0" dirty="0" smtClean="0"/>
          </a:p>
          <a:p>
            <a:pPr marL="871538" lvl="1" indent="-514350">
              <a:buFont typeface="+mj-lt"/>
              <a:buAutoNum type="alphaLcParenR"/>
            </a:pPr>
            <a:r>
              <a:rPr lang="en-US" b="0" dirty="0" smtClean="0"/>
              <a:t>Google Docs</a:t>
            </a:r>
          </a:p>
          <a:p>
            <a:pPr marL="871538" lvl="1" indent="-514350">
              <a:buFont typeface="+mj-lt"/>
              <a:buAutoNum type="alphaLcParenR"/>
            </a:pPr>
            <a:r>
              <a:rPr lang="en-US" b="0" dirty="0" smtClean="0"/>
              <a:t>LibreOffice Impress</a:t>
            </a:r>
            <a:endParaRPr lang="bg-BG" b="0" dirty="0" smtClean="0"/>
          </a:p>
          <a:p>
            <a:pPr marL="871538" lvl="1" indent="-514350">
              <a:buFont typeface="+mj-lt"/>
              <a:buAutoNum type="alphaLcParenR"/>
            </a:pPr>
            <a:r>
              <a:rPr lang="en-US" b="0" dirty="0" smtClean="0"/>
              <a:t>Corel Presentations</a:t>
            </a:r>
            <a:endParaRPr lang="bg-BG" b="0" dirty="0" smtClean="0"/>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t>RAID –</a:t>
            </a:r>
            <a:r>
              <a:rPr lang="bg-BG" sz="2800" dirty="0" smtClean="0"/>
              <a:t> </a:t>
            </a:r>
            <a:r>
              <a:rPr lang="bg-BG" sz="2800" b="0" dirty="0" smtClean="0"/>
              <a:t>представлява няколко независими диска, комбинирани в логическа единица. Използва се за подсигуряване при изгаряне или повреда на някой от хард дисковете.</a:t>
            </a:r>
            <a:endParaRPr lang="en-US" sz="2800" b="0" dirty="0" smtClean="0"/>
          </a:p>
          <a:p>
            <a:r>
              <a:rPr lang="en-US" sz="2800" b="0" dirty="0" smtClean="0"/>
              <a:t>RAID </a:t>
            </a:r>
            <a:r>
              <a:rPr lang="bg-BG" sz="2800" b="0" dirty="0" smtClean="0"/>
              <a:t>контролера не е ограничен архитектурно до колко памет може да съдържа</a:t>
            </a:r>
            <a:r>
              <a:rPr lang="en-US" sz="2800" b="0" dirty="0" smtClean="0"/>
              <a:t>.</a:t>
            </a:r>
            <a:r>
              <a:rPr lang="bg-BG" sz="2800" b="0" dirty="0" smtClean="0"/>
              <a:t>Наскоро </a:t>
            </a:r>
            <a:r>
              <a:rPr lang="en-US" sz="2800" b="0" dirty="0" smtClean="0"/>
              <a:t>Mac </a:t>
            </a:r>
            <a:r>
              <a:rPr lang="bg-BG" sz="2800" b="0" dirty="0" smtClean="0"/>
              <a:t>например изкараха новия си 12тб. </a:t>
            </a:r>
            <a:r>
              <a:rPr lang="en-US" sz="2800" b="0" dirty="0" smtClean="0"/>
              <a:t>Pegasus.</a:t>
            </a:r>
          </a:p>
          <a:p>
            <a:r>
              <a:rPr lang="bg-BG" dirty="0" smtClean="0"/>
              <a:t>Информация:</a:t>
            </a:r>
            <a:endParaRPr lang="en-US" dirty="0" smtClean="0"/>
          </a:p>
          <a:p>
            <a:pPr lvl="1"/>
            <a:r>
              <a:rPr lang="en-US" sz="2800" dirty="0" smtClean="0">
                <a:hlinkClick r:id="rId2"/>
              </a:rPr>
              <a:t>http://store.apple.com/us/product/H5187VC/A/promise-pegasus-12tb-6x2tb-r6-raid-system</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762000"/>
            <a:ext cx="8686800" cy="5943600"/>
          </a:xfrm>
        </p:spPr>
        <p:txBody>
          <a:bodyPr/>
          <a:lstStyle/>
          <a:p>
            <a:r>
              <a:rPr lang="en-US" dirty="0" smtClean="0"/>
              <a:t>Prezi</a:t>
            </a:r>
            <a:endParaRPr lang="bg-BG" dirty="0" smtClean="0"/>
          </a:p>
          <a:p>
            <a:pPr lvl="1"/>
            <a:r>
              <a:rPr lang="ru-RU" sz="2800" b="0" dirty="0" smtClean="0"/>
              <a:t>Prezi е </a:t>
            </a:r>
            <a:r>
              <a:rPr lang="bg-BG" sz="2800" b="0" dirty="0" smtClean="0"/>
              <a:t>Американско</a:t>
            </a:r>
            <a:r>
              <a:rPr lang="ru-RU" sz="2800" b="0" dirty="0" smtClean="0"/>
              <a:t>-Унгарска софтуерна компания, произвеждаща </a:t>
            </a:r>
            <a:r>
              <a:rPr lang="en-US" sz="2800" b="0" dirty="0" smtClean="0"/>
              <a:t>cloud</a:t>
            </a:r>
            <a:r>
              <a:rPr lang="bg-BG" sz="2800" b="0" dirty="0" smtClean="0"/>
              <a:t> </a:t>
            </a:r>
            <a:r>
              <a:rPr lang="ru-RU" sz="2800" b="0" dirty="0" smtClean="0"/>
              <a:t>базиран(SaaS)  презентационен софтуер и </a:t>
            </a:r>
            <a:r>
              <a:rPr lang="en-US" sz="2800" b="0" dirty="0" smtClean="0"/>
              <a:t>storytelling</a:t>
            </a:r>
            <a:r>
              <a:rPr lang="ru-RU" sz="2800" b="0" dirty="0" smtClean="0"/>
              <a:t> инструмент за представяне на идеи на виртуално платно.  Продуктът използва Zooming User Interface (ZUI), който позволява на потребителите да увеличават и намалят техните презентационни материали.</a:t>
            </a:r>
          </a:p>
          <a:p>
            <a:pPr lvl="1"/>
            <a:endParaRPr lang="en-US" sz="2400" b="0" dirty="0" smtClean="0"/>
          </a:p>
          <a:p>
            <a:r>
              <a:rPr lang="bg-BG" dirty="0"/>
              <a:t>Информация</a:t>
            </a:r>
            <a:r>
              <a:rPr lang="bg-BG" dirty="0" smtClean="0"/>
              <a:t>:</a:t>
            </a:r>
            <a:endParaRPr lang="en-US" dirty="0" smtClean="0"/>
          </a:p>
          <a:p>
            <a:pPr lvl="1"/>
            <a:r>
              <a:rPr lang="bg-BG" sz="2800" u="sng" dirty="0" smtClean="0">
                <a:hlinkClick r:id="rId2"/>
              </a:rPr>
              <a:t>http://en.wikipedia.org/wiki/Prezi</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800" dirty="0" smtClean="0"/>
              <a:t>Каква е основната разлика между </a:t>
            </a:r>
            <a:r>
              <a:rPr lang="en-US" sz="2800" dirty="0" smtClean="0"/>
              <a:t>Adobe Photoshop </a:t>
            </a:r>
            <a:r>
              <a:rPr lang="bg-BG" sz="2800" dirty="0" smtClean="0"/>
              <a:t>и </a:t>
            </a:r>
            <a:r>
              <a:rPr lang="en-US" sz="2800" dirty="0" smtClean="0"/>
              <a:t>CorelDraw?</a:t>
            </a:r>
          </a:p>
          <a:p>
            <a:pPr marL="871538" lvl="1" indent="-514350">
              <a:buFont typeface="+mj-lt"/>
              <a:buAutoNum type="alphaLcParenR"/>
            </a:pPr>
            <a:r>
              <a:rPr lang="en-US" sz="2800" b="0" dirty="0" smtClean="0"/>
              <a:t>Adobe Photoshop </a:t>
            </a:r>
            <a:r>
              <a:rPr lang="bg-BG" sz="2800" b="0" dirty="0" smtClean="0"/>
              <a:t>е програма за обработка на растерна графика, докато </a:t>
            </a:r>
            <a:r>
              <a:rPr lang="en-US" sz="2800" b="0" dirty="0" smtClean="0"/>
              <a:t>CorelDraw </a:t>
            </a:r>
            <a:r>
              <a:rPr lang="bg-BG" sz="2800" b="0" dirty="0" smtClean="0"/>
              <a:t>е програма за обработка на векторна графика</a:t>
            </a:r>
            <a:endParaRPr lang="en-US" sz="2800" b="0" dirty="0" smtClean="0"/>
          </a:p>
          <a:p>
            <a:pPr marL="871538" lvl="1" indent="-514350">
              <a:buFont typeface="+mj-lt"/>
              <a:buAutoNum type="alphaLcParenR"/>
            </a:pPr>
            <a:r>
              <a:rPr lang="en-US" sz="2800" b="0" dirty="0"/>
              <a:t>Adobe Photoshop </a:t>
            </a:r>
            <a:r>
              <a:rPr lang="bg-BG" sz="2800" b="0" dirty="0"/>
              <a:t>е програма за обработка на </a:t>
            </a:r>
            <a:r>
              <a:rPr lang="bg-BG" sz="2800" b="0" dirty="0" smtClean="0"/>
              <a:t>векторна графика</a:t>
            </a:r>
            <a:r>
              <a:rPr lang="bg-BG" sz="2800" b="0" dirty="0"/>
              <a:t>, докато </a:t>
            </a:r>
            <a:r>
              <a:rPr lang="en-US" sz="2800" b="0" dirty="0" smtClean="0"/>
              <a:t>CorelDraw </a:t>
            </a:r>
            <a:r>
              <a:rPr lang="bg-BG" sz="2800" b="0" dirty="0"/>
              <a:t>е програма за обработка на </a:t>
            </a:r>
            <a:r>
              <a:rPr lang="bg-BG" sz="2800" b="0" dirty="0" smtClean="0"/>
              <a:t>растерна графика</a:t>
            </a:r>
            <a:endParaRPr lang="en-US" sz="2800" b="0" dirty="0"/>
          </a:p>
          <a:p>
            <a:pPr marL="871538" lvl="1" indent="-514350">
              <a:buFont typeface="+mj-lt"/>
              <a:buAutoNum type="alphaLcParenR"/>
            </a:pPr>
            <a:r>
              <a:rPr lang="en-US" sz="2800" b="0" dirty="0" smtClean="0"/>
              <a:t>CorelDraw </a:t>
            </a:r>
            <a:r>
              <a:rPr lang="bg-BG" sz="2800" b="0" dirty="0" smtClean="0"/>
              <a:t>е</a:t>
            </a:r>
            <a:r>
              <a:rPr lang="en-US" sz="2800" b="0" dirty="0" smtClean="0"/>
              <a:t> web browser</a:t>
            </a:r>
          </a:p>
          <a:p>
            <a:pPr marL="871538" lvl="1" indent="-514350">
              <a:buFont typeface="+mj-lt"/>
              <a:buAutoNum type="alphaLcParenR"/>
            </a:pPr>
            <a:r>
              <a:rPr lang="bg-BG" sz="2800" b="0" dirty="0" smtClean="0"/>
              <a:t>Нито едно от изброените</a:t>
            </a:r>
            <a:endParaRPr lang="en-US" sz="28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33400"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smtClean="0"/>
              <a:t>Adobe Photoshop </a:t>
            </a:r>
            <a:r>
              <a:rPr lang="ru-RU" sz="2800" b="0" dirty="0" smtClean="0">
                <a:effectLst/>
              </a:rPr>
              <a:t>е </a:t>
            </a:r>
            <a:r>
              <a:rPr lang="ru-RU" sz="2800" b="0" dirty="0">
                <a:effectLst/>
              </a:rPr>
              <a:t>професионална </a:t>
            </a:r>
            <a:r>
              <a:rPr lang="ru-RU" sz="2800" b="0" dirty="0" smtClean="0">
                <a:effectLst/>
              </a:rPr>
              <a:t>програма </a:t>
            </a:r>
            <a:r>
              <a:rPr lang="ru-RU" sz="2800" b="0" dirty="0">
                <a:effectLst/>
              </a:rPr>
              <a:t>за обработка на растерна графика от американската софтуерна компания Adobe Systems. </a:t>
            </a:r>
            <a:endParaRPr lang="en-US" sz="2800" dirty="0"/>
          </a:p>
          <a:p>
            <a:r>
              <a:rPr lang="ru-RU" sz="2800" dirty="0">
                <a:effectLst/>
              </a:rPr>
              <a:t>CorelDRAW</a:t>
            </a:r>
            <a:r>
              <a:rPr lang="ru-RU" sz="2800" b="0" dirty="0">
                <a:effectLst/>
              </a:rPr>
              <a:t> е софтуерен пакет за обработка на векторна графика, разработена от канадската корпорация </a:t>
            </a:r>
            <a:r>
              <a:rPr lang="en-US" sz="2800" b="0" dirty="0" smtClean="0">
                <a:effectLst/>
              </a:rPr>
              <a:t>Corel.</a:t>
            </a:r>
            <a:endParaRPr lang="en-US" dirty="0" smtClean="0"/>
          </a:p>
          <a:p>
            <a:r>
              <a:rPr lang="bg-BG" dirty="0"/>
              <a:t>Информация</a:t>
            </a:r>
            <a:r>
              <a:rPr lang="bg-BG" dirty="0" smtClean="0"/>
              <a:t>:</a:t>
            </a:r>
            <a:endParaRPr lang="en-US" dirty="0" smtClean="0"/>
          </a:p>
          <a:p>
            <a:pPr lvl="1"/>
            <a:r>
              <a:rPr lang="en-US" sz="2800" dirty="0">
                <a:hlinkClick r:id="rId2"/>
              </a:rPr>
              <a:t>http://bg.wikipedia.org/wiki/Adobe_Photoshop</a:t>
            </a:r>
            <a:r>
              <a:rPr lang="en-US" sz="2800" dirty="0" smtClean="0"/>
              <a:t>…</a:t>
            </a:r>
          </a:p>
          <a:p>
            <a:pPr lvl="1"/>
            <a:r>
              <a:rPr lang="en-US" sz="2800" dirty="0">
                <a:hlinkClick r:id="rId3"/>
              </a:rPr>
              <a:t>http://bg.wikipedia.org/wiki/CorelDRAW</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Каква е причината за миграция към </a:t>
            </a:r>
            <a:r>
              <a:rPr lang="en-US" dirty="0" smtClean="0"/>
              <a:t>IPv6?</a:t>
            </a:r>
          </a:p>
          <a:p>
            <a:pPr>
              <a:buNone/>
            </a:pPr>
            <a:endParaRPr lang="en-US" dirty="0" smtClean="0"/>
          </a:p>
          <a:p>
            <a:pPr marL="871538" lvl="1" indent="-514350">
              <a:buFont typeface="+mj-lt"/>
              <a:buAutoNum type="alphaLcParenR"/>
            </a:pPr>
            <a:r>
              <a:rPr lang="bg-BG" b="0" dirty="0" smtClean="0"/>
              <a:t>Необходимостта от по-висока сигурност</a:t>
            </a:r>
            <a:endParaRPr lang="en-US" b="0" dirty="0" smtClean="0"/>
          </a:p>
          <a:p>
            <a:pPr marL="871538" lvl="1" indent="-514350">
              <a:buFont typeface="+mj-lt"/>
              <a:buAutoNum type="alphaLcParenR"/>
            </a:pPr>
            <a:r>
              <a:rPr lang="bg-BG" b="0" dirty="0" smtClean="0"/>
              <a:t>Постоянното увеличение на интернет скоростите</a:t>
            </a:r>
            <a:endParaRPr lang="en-US" b="0" dirty="0" smtClean="0"/>
          </a:p>
          <a:p>
            <a:pPr marL="871538" lvl="1" indent="-514350">
              <a:buFont typeface="+mj-lt"/>
              <a:buAutoNum type="alphaLcParenR"/>
            </a:pPr>
            <a:r>
              <a:rPr lang="bg-BG" b="0" dirty="0" smtClean="0"/>
              <a:t>Необходимостта от по-голямо адресно пространство</a:t>
            </a:r>
            <a:endParaRPr lang="en-US" b="0" dirty="0" smtClean="0"/>
          </a:p>
          <a:p>
            <a:pPr marL="871538" lvl="1" indent="-514350">
              <a:buFont typeface="+mj-lt"/>
              <a:buAutoNum type="alphaLcParenR"/>
            </a:pPr>
            <a:r>
              <a:rPr lang="bg-BG" b="0" dirty="0" smtClean="0"/>
              <a:t>Увеличаването на </a:t>
            </a:r>
            <a:r>
              <a:rPr lang="en-US" b="0" dirty="0" smtClean="0"/>
              <a:t>PON</a:t>
            </a:r>
            <a:r>
              <a:rPr lang="bg-BG" b="0" dirty="0" smtClean="0"/>
              <a:t> мрежите</a:t>
            </a:r>
            <a:endParaRPr lang="en-US"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dirty="0">
                <a:effectLst/>
              </a:rPr>
              <a:t>Интернет протокол версия 6 (IPv6)</a:t>
            </a:r>
            <a:r>
              <a:rPr lang="ru-RU" b="0" dirty="0">
                <a:effectLst/>
              </a:rPr>
              <a:t> </a:t>
            </a:r>
            <a:r>
              <a:rPr lang="ru-RU" b="0" dirty="0" smtClean="0">
                <a:effectLst/>
              </a:rPr>
              <a:t>е </a:t>
            </a:r>
            <a:r>
              <a:rPr lang="ru-RU" b="0" dirty="0">
                <a:effectLst/>
              </a:rPr>
              <a:t>протокол от мрежово ниво за комуникационни мрежи, </a:t>
            </a:r>
            <a:r>
              <a:rPr lang="ru-RU" b="0" dirty="0" smtClean="0">
                <a:effectLst/>
              </a:rPr>
              <a:t>чиято цел е да </a:t>
            </a:r>
            <a:r>
              <a:rPr lang="ru-RU" b="0" dirty="0">
                <a:effectLst/>
              </a:rPr>
              <a:t>наследи IPv4, който засега е протоколът насочващ почти целия Интернет трафик</a:t>
            </a:r>
            <a:r>
              <a:rPr lang="ru-RU" b="0" dirty="0" smtClean="0">
                <a:effectLst/>
              </a:rPr>
              <a:t>.</a:t>
            </a:r>
          </a:p>
          <a:p>
            <a:pPr marL="0" indent="0">
              <a:buNone/>
            </a:pPr>
            <a:endParaRPr lang="ru-RU" b="0" dirty="0" smtClean="0">
              <a:effectLst/>
            </a:endParaRPr>
          </a:p>
          <a:p>
            <a:r>
              <a:rPr lang="bg-BG" dirty="0" smtClean="0"/>
              <a:t>Информация:</a:t>
            </a:r>
            <a:endParaRPr lang="en-US" dirty="0" smtClean="0"/>
          </a:p>
          <a:p>
            <a:pPr lvl="1"/>
            <a:r>
              <a:rPr lang="en-US" sz="2800" dirty="0">
                <a:hlinkClick r:id="rId2"/>
              </a:rPr>
              <a:t>http://</a:t>
            </a:r>
            <a:r>
              <a:rPr lang="en-US" sz="2800" dirty="0" smtClean="0">
                <a:hlinkClick r:id="rId2"/>
              </a:rPr>
              <a:t>bg.wikipedia.org/wiki/IPv6</a:t>
            </a:r>
            <a:endParaRPr lang="en-US" sz="2800" dirty="0" smtClean="0"/>
          </a:p>
          <a:p>
            <a:pPr lvl="1"/>
            <a:r>
              <a:rPr lang="en-US" sz="2800" dirty="0">
                <a:hlinkClick r:id="rId3"/>
              </a:rPr>
              <a:t>http://bg.wikipedia.org/wiki/IPv4</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1371600"/>
            <a:ext cx="8686800" cy="5181600"/>
          </a:xfrm>
        </p:spPr>
        <p:txBody>
          <a:bodyPr/>
          <a:lstStyle/>
          <a:p>
            <a:pPr lvl="0"/>
            <a:r>
              <a:rPr lang="bg-BG" dirty="0" smtClean="0"/>
              <a:t>От колко бита се състои дължината на един </a:t>
            </a:r>
            <a:r>
              <a:rPr lang="en-US" dirty="0" smtClean="0"/>
              <a:t>IPv6</a:t>
            </a:r>
            <a:r>
              <a:rPr lang="bg-BG" dirty="0" smtClean="0"/>
              <a:t> адрес?</a:t>
            </a:r>
          </a:p>
          <a:p>
            <a:pPr lvl="0"/>
            <a:endParaRPr lang="bg-BG" dirty="0" smtClean="0"/>
          </a:p>
          <a:p>
            <a:pPr marL="871538" lvl="1" indent="-514350">
              <a:buFont typeface="+mj-lt"/>
              <a:buAutoNum type="alphaLcParenR"/>
            </a:pPr>
            <a:r>
              <a:rPr lang="bg-BG" b="0" dirty="0" smtClean="0"/>
              <a:t>32</a:t>
            </a:r>
            <a:endParaRPr lang="en-US" b="0" dirty="0" smtClean="0"/>
          </a:p>
          <a:p>
            <a:pPr marL="871538" lvl="1" indent="-514350">
              <a:buFont typeface="+mj-lt"/>
              <a:buAutoNum type="alphaLcParenR"/>
            </a:pPr>
            <a:r>
              <a:rPr lang="bg-BG" b="0" dirty="0" smtClean="0"/>
              <a:t>64</a:t>
            </a:r>
            <a:endParaRPr lang="en-US" b="0" dirty="0" smtClean="0"/>
          </a:p>
          <a:p>
            <a:pPr marL="871538" lvl="1" indent="-514350">
              <a:buFont typeface="+mj-lt"/>
              <a:buAutoNum type="alphaLcParenR"/>
            </a:pPr>
            <a:r>
              <a:rPr lang="bg-BG" b="0" dirty="0" smtClean="0"/>
              <a:t>128</a:t>
            </a:r>
            <a:endParaRPr lang="en-US" b="0" dirty="0" smtClean="0"/>
          </a:p>
          <a:p>
            <a:pPr marL="871538" lvl="1" indent="-514350">
              <a:buFont typeface="+mj-lt"/>
              <a:buAutoNum type="alphaLcParenR"/>
            </a:pPr>
            <a:r>
              <a:rPr lang="bg-BG" b="0" dirty="0" smtClean="0"/>
              <a:t>256</a:t>
            </a:r>
            <a:endParaRPr lang="en-US" b="0" dirty="0" smtClean="0"/>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533400" y="4495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1066800"/>
            <a:ext cx="8686800" cy="5257800"/>
          </a:xfrm>
        </p:spPr>
        <p:txBody>
          <a:bodyPr/>
          <a:lstStyle/>
          <a:p>
            <a:r>
              <a:rPr lang="bg-BG" dirty="0" smtClean="0"/>
              <a:t>Дължината на един </a:t>
            </a:r>
            <a:r>
              <a:rPr lang="en-US" dirty="0" smtClean="0"/>
              <a:t>IPv6 </a:t>
            </a:r>
            <a:r>
              <a:rPr lang="bg-BG" dirty="0" smtClean="0"/>
              <a:t>адрес е  128 </a:t>
            </a:r>
            <a:r>
              <a:rPr lang="en-US" dirty="0" smtClean="0"/>
              <a:t>bits.</a:t>
            </a:r>
          </a:p>
          <a:p>
            <a:pPr lvl="1"/>
            <a:r>
              <a:rPr lang="en-US" sz="2800" b="0" dirty="0" smtClean="0"/>
              <a:t>128-</a:t>
            </a:r>
            <a:r>
              <a:rPr lang="bg-BG" sz="2800" b="0" dirty="0" smtClean="0"/>
              <a:t>те бита на</a:t>
            </a:r>
            <a:r>
              <a:rPr lang="en-US" sz="2800" b="0" dirty="0" smtClean="0"/>
              <a:t> IPv6</a:t>
            </a:r>
            <a:r>
              <a:rPr lang="bg-BG" sz="2800" b="0" dirty="0" smtClean="0"/>
              <a:t> адреса са представени в 8 групи от по 16 бита всяка.</a:t>
            </a:r>
            <a:endParaRPr lang="en-US" sz="2800" b="0" dirty="0" smtClean="0"/>
          </a:p>
          <a:p>
            <a:pPr lvl="1"/>
            <a:r>
              <a:rPr lang="ru-RU" b="0" dirty="0" smtClean="0"/>
              <a:t>Адресното пространство следователно има 2</a:t>
            </a:r>
            <a:r>
              <a:rPr lang="ru-RU" b="0" baseline="30000" dirty="0" smtClean="0"/>
              <a:t>128</a:t>
            </a:r>
            <a:r>
              <a:rPr lang="ru-RU" b="0" dirty="0" smtClean="0"/>
              <a:t> или приблизително 3,4×10</a:t>
            </a:r>
            <a:r>
              <a:rPr lang="ru-RU" b="0" baseline="30000" dirty="0" smtClean="0"/>
              <a:t>38</a:t>
            </a:r>
            <a:r>
              <a:rPr lang="ru-RU" b="0" dirty="0" smtClean="0"/>
              <a:t> адреса.</a:t>
            </a:r>
            <a:endParaRPr lang="en-US" b="0" dirty="0" smtClean="0"/>
          </a:p>
          <a:p>
            <a:r>
              <a:rPr lang="bg-BG" dirty="0"/>
              <a:t>Информация</a:t>
            </a:r>
            <a:r>
              <a:rPr lang="bg-BG" dirty="0" smtClean="0"/>
              <a:t>:</a:t>
            </a:r>
            <a:endParaRPr lang="en-US" dirty="0" smtClean="0"/>
          </a:p>
          <a:p>
            <a:pPr lvl="1"/>
            <a:r>
              <a:rPr lang="en-US" sz="2800" dirty="0" smtClean="0">
                <a:hlinkClick r:id="rId2"/>
              </a:rPr>
              <a:t>http://technet.microsoft.com/en-us/network/bb530961.aspx</a:t>
            </a:r>
            <a:r>
              <a:rPr lang="bg-BG" sz="2800" dirty="0" smtClean="0"/>
              <a:t> </a:t>
            </a:r>
            <a:endParaRPr lang="en-US" sz="2800" dirty="0" smtClean="0"/>
          </a:p>
          <a:p>
            <a:pPr lvl="1"/>
            <a:r>
              <a:rPr lang="en-US" sz="2800" dirty="0" smtClean="0">
                <a:hlinkClick r:id="rId3"/>
              </a:rPr>
              <a:t>http://en.wikipedia.org/wiki/IPv6</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2570336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представлява </a:t>
            </a:r>
            <a:r>
              <a:rPr lang="en-US" dirty="0">
                <a:effectLst/>
              </a:rPr>
              <a:t>Microsoft Exchange </a:t>
            </a:r>
            <a:r>
              <a:rPr lang="en-US" dirty="0" smtClean="0">
                <a:effectLst/>
              </a:rPr>
              <a:t>Server</a:t>
            </a:r>
            <a:r>
              <a:rPr lang="bg-BG" dirty="0" smtClean="0">
                <a:effectLst/>
              </a:rPr>
              <a:t>?</a:t>
            </a:r>
            <a:endParaRPr lang="en-US" dirty="0">
              <a:effectLst/>
            </a:endParaRPr>
          </a:p>
          <a:p>
            <a:pPr marL="871538" lvl="1" indent="-514350">
              <a:buFont typeface="+mj-lt"/>
              <a:buAutoNum type="alphaLcParenR"/>
            </a:pPr>
            <a:r>
              <a:rPr lang="bg-BG" b="0" dirty="0" smtClean="0"/>
              <a:t>Сървърна програма, подходяща за споделяне на</a:t>
            </a:r>
            <a:r>
              <a:rPr lang="en-US" b="0" dirty="0" smtClean="0"/>
              <a:t> </a:t>
            </a:r>
            <a:r>
              <a:rPr lang="bg-BG" b="0" dirty="0" smtClean="0"/>
              <a:t>големи файлове</a:t>
            </a:r>
            <a:endParaRPr lang="en-US" b="0" dirty="0" smtClean="0"/>
          </a:p>
          <a:p>
            <a:pPr marL="871538" lvl="1" indent="-514350">
              <a:buFont typeface="+mj-lt"/>
              <a:buAutoNum type="alphaLcParenR"/>
            </a:pPr>
            <a:r>
              <a:rPr lang="bg-BG" b="0" dirty="0">
                <a:effectLst/>
              </a:rPr>
              <a:t>С</a:t>
            </a:r>
            <a:r>
              <a:rPr lang="bg-BG" b="0" dirty="0" smtClean="0">
                <a:effectLst/>
              </a:rPr>
              <a:t>ървърна </a:t>
            </a:r>
            <a:r>
              <a:rPr lang="bg-BG" b="0" dirty="0">
                <a:effectLst/>
              </a:rPr>
              <a:t>имейл </a:t>
            </a:r>
            <a:r>
              <a:rPr lang="bg-BG" b="0" dirty="0" smtClean="0">
                <a:effectLst/>
              </a:rPr>
              <a:t>програма</a:t>
            </a:r>
            <a:r>
              <a:rPr lang="en-US" b="0" dirty="0" smtClean="0">
                <a:effectLst/>
              </a:rPr>
              <a:t>, </a:t>
            </a:r>
            <a:r>
              <a:rPr lang="bg-BG" b="0" dirty="0" smtClean="0">
                <a:effectLst/>
              </a:rPr>
              <a:t>работеща на </a:t>
            </a:r>
            <a:r>
              <a:rPr lang="en-US" b="0" dirty="0" smtClean="0">
                <a:effectLst/>
              </a:rPr>
              <a:t>Windows Server</a:t>
            </a:r>
            <a:endParaRPr lang="en-US" b="0" dirty="0" smtClean="0"/>
          </a:p>
          <a:p>
            <a:pPr marL="871538" lvl="1" indent="-514350">
              <a:buFont typeface="+mj-lt"/>
              <a:buAutoNum type="alphaLcParenR"/>
            </a:pPr>
            <a:r>
              <a:rPr lang="bg-BG" b="0" dirty="0" smtClean="0"/>
              <a:t>Сървърна програма, която се използва за стрийминг на телевизия</a:t>
            </a:r>
            <a:endParaRPr lang="en-US" b="0" dirty="0" smtClean="0"/>
          </a:p>
          <a:p>
            <a:pPr marL="871538" lvl="1" indent="-514350">
              <a:buFont typeface="+mj-lt"/>
              <a:buAutoNum type="alphaLcParenR"/>
            </a:pPr>
            <a:r>
              <a:rPr lang="bg-BG" b="0" dirty="0" smtClean="0"/>
              <a:t>Нито едно от посочените</a:t>
            </a:r>
            <a:endParaRPr lang="en-US"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5334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lvl="1"/>
            <a:r>
              <a:rPr lang="en-US" dirty="0" smtClean="0">
                <a:effectLst/>
              </a:rPr>
              <a:t>Microsoft </a:t>
            </a:r>
            <a:r>
              <a:rPr lang="ru-RU" dirty="0" smtClean="0">
                <a:effectLst/>
              </a:rPr>
              <a:t>Exchange</a:t>
            </a:r>
            <a:r>
              <a:rPr lang="en-US" dirty="0" smtClean="0">
                <a:effectLst/>
              </a:rPr>
              <a:t> Server</a:t>
            </a:r>
            <a:r>
              <a:rPr lang="ru-RU" b="0" dirty="0">
                <a:effectLst/>
              </a:rPr>
              <a:t> е </a:t>
            </a:r>
            <a:r>
              <a:rPr lang="ru-RU" b="0" dirty="0" smtClean="0">
                <a:effectLst/>
              </a:rPr>
              <a:t>имейл </a:t>
            </a:r>
            <a:r>
              <a:rPr lang="bg-BG" b="0" dirty="0" smtClean="0">
                <a:effectLst/>
              </a:rPr>
              <a:t>сървърна програма, включващ</a:t>
            </a:r>
            <a:r>
              <a:rPr lang="en-US" b="0" dirty="0" smtClean="0">
                <a:effectLst/>
              </a:rPr>
              <a:t>a</a:t>
            </a:r>
            <a:r>
              <a:rPr lang="bg-BG" b="0" dirty="0" smtClean="0">
                <a:effectLst/>
              </a:rPr>
              <a:t> органайзер на контакти и календар, разработен</a:t>
            </a:r>
            <a:r>
              <a:rPr lang="en-US" b="0" dirty="0" smtClean="0">
                <a:effectLst/>
              </a:rPr>
              <a:t>a</a:t>
            </a:r>
            <a:r>
              <a:rPr lang="bg-BG" b="0" dirty="0" smtClean="0">
                <a:effectLst/>
              </a:rPr>
              <a:t> от</a:t>
            </a:r>
            <a:r>
              <a:rPr lang="ru-RU" b="0" dirty="0">
                <a:effectLst/>
              </a:rPr>
              <a:t> </a:t>
            </a:r>
            <a:r>
              <a:rPr lang="ru-RU" b="0" dirty="0" smtClean="0">
                <a:effectLst/>
              </a:rPr>
              <a:t>Microsoft</a:t>
            </a:r>
            <a:r>
              <a:rPr lang="en-US" b="0" dirty="0">
                <a:effectLst/>
              </a:rPr>
              <a:t> </a:t>
            </a:r>
            <a:r>
              <a:rPr lang="en-US" b="0" dirty="0" smtClean="0">
                <a:effectLst/>
              </a:rPr>
              <a:t>(</a:t>
            </a:r>
            <a:r>
              <a:rPr lang="bg-BG" b="0" dirty="0" smtClean="0">
                <a:effectLst/>
              </a:rPr>
              <a:t>работи на </a:t>
            </a:r>
            <a:r>
              <a:rPr lang="en-US" b="0" dirty="0" smtClean="0">
                <a:effectLst/>
              </a:rPr>
              <a:t>Windows Server).</a:t>
            </a:r>
            <a:endParaRPr lang="ru-RU" b="0" dirty="0" smtClean="0">
              <a:effectLst/>
            </a:endParaRPr>
          </a:p>
          <a:p>
            <a:pPr lvl="1"/>
            <a:endParaRPr lang="en-US" dirty="0" smtClean="0"/>
          </a:p>
          <a:p>
            <a:r>
              <a:rPr lang="bg-BG" dirty="0"/>
              <a:t>Информация</a:t>
            </a:r>
            <a:r>
              <a:rPr lang="bg-BG" dirty="0" smtClean="0"/>
              <a:t>:</a:t>
            </a:r>
            <a:endParaRPr lang="en-US" dirty="0" smtClean="0"/>
          </a:p>
          <a:p>
            <a:pPr lvl="1"/>
            <a:r>
              <a:rPr lang="en-US" sz="2800" dirty="0">
                <a:hlinkClick r:id="rId2"/>
              </a:rPr>
              <a:t>http://en.wikipedia.org/wiki/Microsoft_Exchange_Server </a:t>
            </a:r>
            <a:endParaRPr lang="en-US" sz="2800" dirty="0" smtClean="0"/>
          </a:p>
          <a:p>
            <a:pPr lvl="1"/>
            <a:r>
              <a:rPr lang="en-US" sz="2800" dirty="0">
                <a:hlinkClick r:id="rId3"/>
              </a:rPr>
              <a:t>http://office.microsoft.com/en-us/exchange/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0" y="914400"/>
            <a:ext cx="9144000" cy="5638800"/>
          </a:xfrm>
        </p:spPr>
        <p:txBody>
          <a:bodyPr/>
          <a:lstStyle/>
          <a:p>
            <a:r>
              <a:rPr lang="bg-BG" sz="3000" dirty="0" smtClean="0"/>
              <a:t>Кой от следните начини може да се използва за препратка от една страница към друга.</a:t>
            </a:r>
            <a:endParaRPr lang="en-US" sz="3000" dirty="0" smtClean="0"/>
          </a:p>
          <a:p>
            <a:endParaRPr lang="bg-BG" dirty="0" smtClean="0"/>
          </a:p>
          <a:p>
            <a:pPr marL="871538" lvl="1" indent="-514350">
              <a:buFont typeface="+mj-lt"/>
              <a:buAutoNum type="alphaLcParenR"/>
            </a:pPr>
            <a:r>
              <a:rPr lang="en-US" b="0" dirty="0" smtClean="0"/>
              <a:t>301 redirect</a:t>
            </a:r>
            <a:endParaRPr lang="bg-BG" b="0" dirty="0" smtClean="0"/>
          </a:p>
          <a:p>
            <a:pPr marL="871538" lvl="1" indent="-514350">
              <a:buFont typeface="+mj-lt"/>
              <a:buAutoNum type="alphaLcParenR"/>
            </a:pPr>
            <a:r>
              <a:rPr lang="en-US" b="0" dirty="0" smtClean="0"/>
              <a:t>302 redirect	</a:t>
            </a:r>
            <a:endParaRPr lang="bg-BG" b="0" dirty="0" smtClean="0"/>
          </a:p>
          <a:p>
            <a:pPr marL="871538" lvl="1" indent="-514350">
              <a:buFont typeface="+mj-lt"/>
              <a:buAutoNum type="alphaLcParenR"/>
            </a:pPr>
            <a:r>
              <a:rPr lang="en-US" b="0" dirty="0" smtClean="0"/>
              <a:t>&lt;script type="text/javascript"&gt; window.location = "http://donotredirect.com/"; &lt;/script&gt; </a:t>
            </a:r>
          </a:p>
          <a:p>
            <a:pPr marL="871538" lvl="1" indent="-514350">
              <a:buFont typeface="+mj-lt"/>
              <a:buAutoNum type="alphaLcParenR"/>
            </a:pPr>
            <a:r>
              <a:rPr lang="bg-BG" b="0" dirty="0" smtClean="0"/>
              <a:t>всички по-горе са верни </a:t>
            </a:r>
            <a:endParaRPr lang="en-US" b="0" dirty="0" smtClean="0"/>
          </a:p>
          <a:p>
            <a:pPr marL="871538" lvl="1" indent="-514350">
              <a:buFont typeface="+mj-lt"/>
              <a:buAutoNum type="alphaLcParenR"/>
            </a:pPr>
            <a:r>
              <a:rPr lang="bg-BG" b="0" dirty="0" smtClean="0"/>
              <a:t>всички по-горе са грешни</a:t>
            </a:r>
            <a:endParaRPr lang="en-US"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304800" y="5105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bg-BG" dirty="0" smtClean="0"/>
              <a:t>Всички са верни </a:t>
            </a:r>
            <a:endParaRPr lang="en-US" dirty="0" smtClean="0"/>
          </a:p>
          <a:p>
            <a:pPr lvl="1"/>
            <a:r>
              <a:rPr lang="bg-BG" sz="2400" b="0" dirty="0" smtClean="0"/>
              <a:t>301 </a:t>
            </a:r>
            <a:r>
              <a:rPr lang="en-US" sz="2400" b="0" dirty="0" smtClean="0"/>
              <a:t>redirect</a:t>
            </a:r>
            <a:r>
              <a:rPr lang="bg-BG" sz="2400" b="0" dirty="0" smtClean="0"/>
              <a:t> е най-ефективен и Search Engine Friendly метод за уеб страница за пренасочване.</a:t>
            </a:r>
          </a:p>
          <a:p>
            <a:pPr lvl="1"/>
            <a:r>
              <a:rPr lang="bg-BG" sz="2400" b="0" dirty="0" smtClean="0"/>
              <a:t>302 </a:t>
            </a:r>
            <a:r>
              <a:rPr lang="en-US" sz="2400" b="0" dirty="0" smtClean="0"/>
              <a:t>redirect: </a:t>
            </a:r>
            <a:r>
              <a:rPr lang="bg-BG" sz="2400" b="0" dirty="0" smtClean="0"/>
              <a:t>“И</a:t>
            </a:r>
            <a:r>
              <a:rPr lang="ru-RU" sz="2400" b="0" dirty="0" smtClean="0"/>
              <a:t>сканият ресурс временно има различен URI. От пренасочването може да се променя от време на време, клиентът трябва да продължи да използва Request-URI за бъдещи искания ".</a:t>
            </a:r>
          </a:p>
          <a:p>
            <a:pPr lvl="1"/>
            <a:r>
              <a:rPr lang="ru-RU" sz="2400" b="0" dirty="0" smtClean="0"/>
              <a:t>Скриптът пренасочва към сайта: </a:t>
            </a:r>
            <a:r>
              <a:rPr lang="en-US" sz="2400" b="0" dirty="0" smtClean="0"/>
              <a:t>http://donotredirect.com</a:t>
            </a:r>
            <a:endParaRPr lang="en-US" dirty="0" smtClean="0"/>
          </a:p>
          <a:p>
            <a:r>
              <a:rPr lang="bg-BG" dirty="0"/>
              <a:t>Информация</a:t>
            </a:r>
            <a:r>
              <a:rPr lang="bg-BG" dirty="0" smtClean="0"/>
              <a:t>:</a:t>
            </a:r>
            <a:endParaRPr lang="en-US" dirty="0" smtClean="0"/>
          </a:p>
          <a:p>
            <a:pPr lvl="1"/>
            <a:r>
              <a:rPr lang="en-US" sz="2400" dirty="0" smtClean="0">
                <a:hlinkClick r:id="rId2"/>
              </a:rPr>
              <a:t>http://www.webconfs.com/how-to-redirect-a-webpage.php</a:t>
            </a:r>
            <a:r>
              <a:rPr lang="en-US" sz="2400" dirty="0" smtClean="0"/>
              <a:t> </a:t>
            </a:r>
          </a:p>
          <a:p>
            <a:pPr lvl="1"/>
            <a:r>
              <a:rPr lang="en-US" sz="2400" dirty="0" smtClean="0">
                <a:hlinkClick r:id="rId3"/>
              </a:rPr>
              <a:t>http://www.internetofficer.com/seo/302-redirect/</a:t>
            </a:r>
            <a:r>
              <a:rPr lang="en-US"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0" y="609600"/>
            <a:ext cx="9144000" cy="5943600"/>
          </a:xfrm>
        </p:spPr>
        <p:txBody>
          <a:bodyPr/>
          <a:lstStyle/>
          <a:p>
            <a:r>
              <a:rPr lang="bg-BG" sz="2800" dirty="0" smtClean="0"/>
              <a:t>Изречението „Работя върху това да стана компютърен програмист в Телерик.“ е част от </a:t>
            </a:r>
            <a:r>
              <a:rPr lang="en-US" sz="2800" dirty="0" smtClean="0"/>
              <a:t>body </a:t>
            </a:r>
            <a:r>
              <a:rPr lang="bg-BG" sz="2800" dirty="0" smtClean="0"/>
              <a:t>в </a:t>
            </a:r>
            <a:r>
              <a:rPr lang="en-US" sz="2800" dirty="0" smtClean="0"/>
              <a:t>HTML </a:t>
            </a:r>
            <a:r>
              <a:rPr lang="bg-BG" sz="2800" dirty="0" smtClean="0"/>
              <a:t>файл. Как трябва да форматираме думите „компютърен програмист“ в </a:t>
            </a:r>
            <a:r>
              <a:rPr lang="en-US" sz="2800" dirty="0" smtClean="0"/>
              <a:t>CSS</a:t>
            </a:r>
            <a:r>
              <a:rPr lang="bg-BG" sz="2800" dirty="0" smtClean="0"/>
              <a:t>, без да се дели изречението на нов ред?</a:t>
            </a:r>
          </a:p>
          <a:p>
            <a:endParaRPr lang="bg-BG" sz="2800" dirty="0" smtClean="0"/>
          </a:p>
          <a:p>
            <a:pPr marL="871538" lvl="1" indent="-514350">
              <a:buFont typeface="+mj-lt"/>
              <a:buAutoNum type="alphaLcParenR"/>
            </a:pPr>
            <a:r>
              <a:rPr lang="en-US" sz="2800" b="0" dirty="0" smtClean="0"/>
              <a:t>&lt;div id="format"&gt; </a:t>
            </a:r>
            <a:r>
              <a:rPr lang="bg-BG" sz="2800" b="0" dirty="0" smtClean="0"/>
              <a:t>компютърен програмист</a:t>
            </a:r>
            <a:r>
              <a:rPr lang="en-US" sz="2800" b="0" dirty="0" smtClean="0"/>
              <a:t>&lt;/div&gt; </a:t>
            </a:r>
            <a:endParaRPr lang="bg-BG" sz="2800" b="0" dirty="0" smtClean="0"/>
          </a:p>
          <a:p>
            <a:pPr marL="871538" lvl="1" indent="-514350">
              <a:buFont typeface="+mj-lt"/>
              <a:buAutoNum type="alphaLcParenR"/>
            </a:pPr>
            <a:r>
              <a:rPr lang="en-US" sz="2800" b="0" dirty="0" smtClean="0"/>
              <a:t>&lt;p</a:t>
            </a:r>
            <a:r>
              <a:rPr lang="bg-BG" sz="2800" b="0" dirty="0" smtClean="0"/>
              <a:t>&gt; компютърен програмист</a:t>
            </a:r>
            <a:r>
              <a:rPr lang="en-US" sz="2800" b="0" dirty="0" smtClean="0"/>
              <a:t> &lt;/p&gt; </a:t>
            </a:r>
            <a:endParaRPr lang="bg-BG" sz="2800" b="0" dirty="0" smtClean="0"/>
          </a:p>
          <a:p>
            <a:pPr marL="871538" lvl="1" indent="-514350">
              <a:buFont typeface="+mj-lt"/>
              <a:buAutoNum type="alphaLcParenR"/>
            </a:pPr>
            <a:r>
              <a:rPr lang="en-US" sz="2800" b="0" dirty="0" smtClean="0"/>
              <a:t>&lt;br</a:t>
            </a:r>
            <a:r>
              <a:rPr lang="bg-BG" sz="2800" b="0" dirty="0" smtClean="0"/>
              <a:t>&gt;компютърен програмист</a:t>
            </a:r>
            <a:r>
              <a:rPr lang="en-US" sz="2800" b="0" dirty="0" smtClean="0"/>
              <a:t>&lt;/br&gt;</a:t>
            </a:r>
            <a:endParaRPr lang="bg-BG" sz="2800" b="0" dirty="0" smtClean="0"/>
          </a:p>
          <a:p>
            <a:pPr marL="871538" lvl="1" indent="-514350">
              <a:buFont typeface="+mj-lt"/>
              <a:buAutoNum type="alphaLcParenR"/>
            </a:pPr>
            <a:r>
              <a:rPr lang="en-US" sz="2800" b="0" dirty="0" smtClean="0"/>
              <a:t>&lt;span class= "format"&gt; </a:t>
            </a:r>
            <a:r>
              <a:rPr lang="bg-BG" sz="2800" b="0" dirty="0" smtClean="0"/>
              <a:t>компютърен програмист</a:t>
            </a:r>
            <a:r>
              <a:rPr lang="en-US" sz="2800" b="0" dirty="0" smtClean="0"/>
              <a:t> &lt;/span&gt; </a:t>
            </a:r>
            <a:endParaRPr lang="en-US"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304800" y="541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smtClean="0"/>
              <a:t>&lt;span class= "format"&gt; computer programmer &lt;/span&gt; </a:t>
            </a:r>
            <a:endParaRPr lang="bg-BG" dirty="0" smtClean="0"/>
          </a:p>
          <a:p>
            <a:pPr lvl="1"/>
            <a:r>
              <a:rPr lang="bg-BG" b="0" dirty="0" smtClean="0"/>
              <a:t>Тагът &lt;</a:t>
            </a:r>
            <a:r>
              <a:rPr lang="en-US" b="0" dirty="0" smtClean="0"/>
              <a:t>span&gt; </a:t>
            </a:r>
            <a:r>
              <a:rPr lang="bg-BG" b="0" dirty="0" smtClean="0"/>
              <a:t>може да форматира отделни думи, които се намират на един ред, без да се налага  да ги пренася на нов ред, за разлика от </a:t>
            </a:r>
            <a:r>
              <a:rPr lang="en-US" b="0" dirty="0" smtClean="0"/>
              <a:t>&lt;div&gt;, &lt;p&gt; </a:t>
            </a:r>
            <a:r>
              <a:rPr lang="bg-BG" b="0" dirty="0" smtClean="0"/>
              <a:t>и </a:t>
            </a:r>
            <a:r>
              <a:rPr lang="en-US" b="0" dirty="0" smtClean="0"/>
              <a:t>&lt;br&gt;.</a:t>
            </a:r>
          </a:p>
          <a:p>
            <a:endParaRPr lang="en-US" dirty="0" smtClean="0"/>
          </a:p>
          <a:p>
            <a:r>
              <a:rPr lang="bg-BG" dirty="0"/>
              <a:t>Информация</a:t>
            </a:r>
            <a:r>
              <a:rPr lang="bg-BG" dirty="0" smtClean="0"/>
              <a:t>:</a:t>
            </a:r>
            <a:endParaRPr lang="en-US" dirty="0" smtClean="0"/>
          </a:p>
          <a:p>
            <a:pPr lvl="1"/>
            <a:r>
              <a:rPr lang="en-US" sz="2800" dirty="0" smtClean="0">
                <a:hlinkClick r:id="rId2"/>
              </a:rPr>
              <a:t>http://www.w3schools.com/tags/tag_span.asp</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25355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400" dirty="0" smtClean="0"/>
              <a:t>По-старите файлови разширения (</a:t>
            </a:r>
            <a:r>
              <a:rPr lang="en-US" sz="2400" dirty="0" smtClean="0"/>
              <a:t>extension</a:t>
            </a:r>
            <a:r>
              <a:rPr lang="ru-RU" sz="2400" dirty="0" smtClean="0"/>
              <a:t>) и някои нови се обозначават с 3 символа(</a:t>
            </a:r>
            <a:r>
              <a:rPr lang="en-US" sz="2400" dirty="0" smtClean="0"/>
              <a:t>JPG,MKV,GIF</a:t>
            </a:r>
            <a:r>
              <a:rPr lang="ru-RU" sz="2400" dirty="0" smtClean="0"/>
              <a:t>) повечето абревиатури.От къде произлиза този стандарт</a:t>
            </a:r>
            <a:r>
              <a:rPr lang="en-US" sz="2400" dirty="0" smtClean="0"/>
              <a:t>?</a:t>
            </a:r>
            <a:endParaRPr lang="ru-RU" sz="2400" dirty="0" smtClean="0"/>
          </a:p>
          <a:p>
            <a:endParaRPr lang="ru-RU" sz="2400" dirty="0" smtClean="0"/>
          </a:p>
          <a:p>
            <a:pPr marL="871538" lvl="1" indent="-514350">
              <a:buFont typeface="+mj-lt"/>
              <a:buAutoNum type="alphaLcParenR"/>
            </a:pPr>
            <a:r>
              <a:rPr lang="ru-RU" sz="2400" b="0" dirty="0" smtClean="0"/>
              <a:t>Наследствено ограничение на битовете в файла,преназначени за [</a:t>
            </a:r>
            <a:r>
              <a:rPr lang="bg-BG" sz="2400" b="0" dirty="0" smtClean="0"/>
              <a:t>идентификатор.разширение</a:t>
            </a:r>
            <a:r>
              <a:rPr lang="en-US" sz="2400" b="0" dirty="0" smtClean="0"/>
              <a:t>]</a:t>
            </a:r>
          </a:p>
          <a:p>
            <a:pPr marL="871538" lvl="1" indent="-514350">
              <a:buFont typeface="+mj-lt"/>
              <a:buAutoNum type="alphaLcParenR"/>
            </a:pPr>
            <a:r>
              <a:rPr lang="ru-RU" sz="2400" b="0" dirty="0" smtClean="0"/>
              <a:t>Прегледност и организация на файловете</a:t>
            </a:r>
            <a:endParaRPr lang="en-US" sz="2400" b="0" dirty="0" smtClean="0"/>
          </a:p>
          <a:p>
            <a:pPr marL="871538" lvl="1" indent="-514350">
              <a:buFont typeface="+mj-lt"/>
              <a:buAutoNum type="alphaLcParenR"/>
            </a:pPr>
            <a:r>
              <a:rPr lang="ru-RU" sz="2400" b="0" dirty="0" smtClean="0"/>
              <a:t>Лесна промяна и работа на разширенията</a:t>
            </a:r>
            <a:endParaRPr lang="en-US" sz="2400" b="0" dirty="0" smtClean="0"/>
          </a:p>
          <a:p>
            <a:pPr marL="871538" lvl="1" indent="-514350">
              <a:buFont typeface="+mj-lt"/>
              <a:buAutoNum type="alphaLcParenR"/>
            </a:pPr>
            <a:r>
              <a:rPr lang="ru-RU" sz="2400" b="0" dirty="0" smtClean="0"/>
              <a:t>Невъзможност на старите машини поради малкото RAM да обработват бързо файлове с по-големи разширения</a:t>
            </a:r>
          </a:p>
          <a:p>
            <a:pPr marL="871538" lvl="1" indent="-514350">
              <a:buFont typeface="+mj-lt"/>
              <a:buAutoNum type="alphaLcParenR"/>
            </a:pPr>
            <a:r>
              <a:rPr lang="ru-RU" sz="2400" b="0" dirty="0" smtClean="0"/>
              <a:t>Така са решили на W3C консорциума през 2005 година</a:t>
            </a:r>
            <a:endParaRPr lang="ru-RU" sz="24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400" dirty="0" smtClean="0"/>
              <a:t>Искам определена снимка с id="myimage1" да изчезне 20 секунди след като определен посетител се задържи на уеб страницата. Коя от следните функции на </a:t>
            </a:r>
            <a:r>
              <a:rPr lang="en-US" sz="2400" dirty="0" smtClean="0"/>
              <a:t>JavaScript </a:t>
            </a:r>
            <a:r>
              <a:rPr lang="bg-BG" sz="2400" dirty="0" smtClean="0"/>
              <a:t>ще ми свърши работа</a:t>
            </a:r>
            <a:r>
              <a:rPr lang="en-US" sz="2400" dirty="0" smtClean="0"/>
              <a:t>?</a:t>
            </a:r>
          </a:p>
          <a:p>
            <a:pPr marL="871538" lvl="1" indent="-514350">
              <a:buFont typeface="+mj-lt"/>
              <a:buAutoNum type="alphaLcParenR"/>
            </a:pPr>
            <a:r>
              <a:rPr lang="en-US" sz="1800" dirty="0" smtClean="0"/>
              <a:t>&lt;script type="text/javascript"&gt; </a:t>
            </a:r>
            <a:r>
              <a:rPr lang="bg-BG" sz="1800" dirty="0" smtClean="0"/>
              <a:t>           </a:t>
            </a:r>
            <a:r>
              <a:rPr lang="en-US" sz="1800" dirty="0" smtClean="0"/>
              <a:t>setTimeout(function(){document.getElementById('myimage1').style.display = 'none';},20000);&lt;/script&gt;</a:t>
            </a:r>
            <a:endParaRPr lang="bg-BG" sz="1800" dirty="0" smtClean="0"/>
          </a:p>
          <a:p>
            <a:pPr marL="871538" lvl="1" indent="-514350">
              <a:buFont typeface="+mj-lt"/>
              <a:buAutoNum type="alphaLcParenR"/>
            </a:pPr>
            <a:r>
              <a:rPr lang="en-US" sz="1800" dirty="0" smtClean="0"/>
              <a:t>&lt;script type="text/javascript"&gt;</a:t>
            </a:r>
            <a:r>
              <a:rPr lang="bg-BG" sz="1800" dirty="0" smtClean="0"/>
              <a:t>            </a:t>
            </a:r>
            <a:r>
              <a:rPr lang="en-US" sz="1800" dirty="0" smtClean="0"/>
              <a:t>setTimeout(function(){document.getElementById('myimage</a:t>
            </a:r>
            <a:r>
              <a:rPr lang="bg-BG" sz="1800" dirty="0" smtClean="0"/>
              <a:t>1</a:t>
            </a:r>
            <a:r>
              <a:rPr lang="en-US" sz="1800" dirty="0" smtClean="0"/>
              <a:t>').style.display = 'none';},</a:t>
            </a:r>
            <a:r>
              <a:rPr lang="bg-BG" sz="1800" dirty="0" smtClean="0"/>
              <a:t>3</a:t>
            </a:r>
            <a:r>
              <a:rPr lang="en-US" sz="1800" dirty="0" smtClean="0"/>
              <a:t>0000);&lt;/script&gt;</a:t>
            </a:r>
          </a:p>
          <a:p>
            <a:pPr marL="871538" lvl="1" indent="-514350">
              <a:buFont typeface="+mj-lt"/>
              <a:buAutoNum type="alphaLcParenR"/>
            </a:pPr>
            <a:r>
              <a:rPr lang="en-US" sz="1800" dirty="0" smtClean="0"/>
              <a:t>&lt;script type="text/javascript"&gt;</a:t>
            </a:r>
            <a:r>
              <a:rPr lang="bg-BG" sz="1800" dirty="0" smtClean="0"/>
              <a:t>            </a:t>
            </a:r>
            <a:r>
              <a:rPr lang="en-US" sz="1800" dirty="0" smtClean="0"/>
              <a:t>setTimeout(function(){document.getElementById('myimage</a:t>
            </a:r>
            <a:r>
              <a:rPr lang="bg-BG" sz="1800" dirty="0" smtClean="0"/>
              <a:t>2</a:t>
            </a:r>
            <a:r>
              <a:rPr lang="en-US" sz="1800" dirty="0" smtClean="0"/>
              <a:t>').style.display = 'none';},</a:t>
            </a:r>
            <a:r>
              <a:rPr lang="bg-BG" sz="1800" dirty="0" smtClean="0"/>
              <a:t>2</a:t>
            </a:r>
            <a:r>
              <a:rPr lang="en-US" sz="1800" dirty="0" smtClean="0"/>
              <a:t>0000);&lt;/script&gt;</a:t>
            </a:r>
            <a:endParaRPr lang="bg-BG" sz="1800" dirty="0" smtClean="0"/>
          </a:p>
          <a:p>
            <a:pPr marL="871538" lvl="1" indent="-514350">
              <a:buFont typeface="+mj-lt"/>
              <a:buAutoNum type="alphaLcParenR"/>
            </a:pPr>
            <a:r>
              <a:rPr lang="en-US" sz="1800" dirty="0" smtClean="0"/>
              <a:t>&lt;script type="text/javascript“&gt; setTimeout(function(){document.getElementById('myimage</a:t>
            </a:r>
            <a:r>
              <a:rPr lang="bg-BG" sz="1800" dirty="0" smtClean="0"/>
              <a:t>1</a:t>
            </a:r>
            <a:r>
              <a:rPr lang="en-US" sz="1800" dirty="0" smtClean="0"/>
              <a:t>').style.display = 'inline';},20000);&lt;/script&gt;</a:t>
            </a:r>
            <a:endParaRPr lang="bg-BG"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800" dirty="0" smtClean="0"/>
              <a:t>&lt;script type="text/javascript“&gt; setTimeout(function(){document.getElementById('myimage</a:t>
            </a:r>
            <a:r>
              <a:rPr lang="bg-BG" sz="2800" dirty="0" smtClean="0"/>
              <a:t>1</a:t>
            </a:r>
            <a:r>
              <a:rPr lang="en-US" sz="2800" dirty="0" smtClean="0"/>
              <a:t>').style.display = 'inline';},20000);&lt;/script&gt;</a:t>
            </a:r>
            <a:endParaRPr lang="bg-BG" sz="2800" dirty="0" smtClean="0"/>
          </a:p>
          <a:p>
            <a:pPr lvl="1"/>
            <a:r>
              <a:rPr lang="bg-BG" b="0" dirty="0" smtClean="0"/>
              <a:t>Стойността </a:t>
            </a:r>
            <a:r>
              <a:rPr lang="en-US" b="0" dirty="0" smtClean="0"/>
              <a:t>‘inline’ </a:t>
            </a:r>
            <a:r>
              <a:rPr lang="bg-BG" b="0" dirty="0" smtClean="0"/>
              <a:t>е тази, която дава описаната функция да се ползва като </a:t>
            </a:r>
            <a:r>
              <a:rPr lang="en-US" b="0" dirty="0" smtClean="0"/>
              <a:t>‘inline’ </a:t>
            </a:r>
            <a:r>
              <a:rPr lang="bg-BG" b="0" dirty="0" smtClean="0"/>
              <a:t>елемент (например &lt;</a:t>
            </a:r>
            <a:r>
              <a:rPr lang="en-US" b="0" dirty="0" smtClean="0"/>
              <a:t>span&gt;</a:t>
            </a:r>
            <a:r>
              <a:rPr lang="bg-BG" b="0" dirty="0" smtClean="0"/>
              <a:t>)</a:t>
            </a:r>
            <a:r>
              <a:rPr lang="en-US" b="0" dirty="0" smtClean="0"/>
              <a:t>.</a:t>
            </a:r>
          </a:p>
          <a:p>
            <a:endParaRPr lang="en-US" dirty="0" smtClean="0"/>
          </a:p>
          <a:p>
            <a:r>
              <a:rPr lang="bg-BG" dirty="0"/>
              <a:t>Информация</a:t>
            </a:r>
            <a:r>
              <a:rPr lang="bg-BG" dirty="0" smtClean="0"/>
              <a:t>:</a:t>
            </a:r>
            <a:endParaRPr lang="en-US" dirty="0" smtClean="0"/>
          </a:p>
          <a:p>
            <a:pPr lvl="1"/>
            <a:r>
              <a:rPr lang="en-US" sz="2800" dirty="0" smtClean="0">
                <a:hlinkClick r:id="rId2"/>
              </a:rPr>
              <a:t>http://www.w3schools.com/cssref/pr_class_display.asp</a:t>
            </a: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3269498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ru-RU" sz="2400" dirty="0" smtClean="0"/>
              <a:t>Наследствено ограничение на битовете в файла,преназначени за [</a:t>
            </a:r>
            <a:r>
              <a:rPr lang="bg-BG" sz="2400" dirty="0" smtClean="0"/>
              <a:t>идентификатор.разширение</a:t>
            </a:r>
            <a:r>
              <a:rPr lang="en-US" sz="2400" dirty="0" smtClean="0"/>
              <a:t>]</a:t>
            </a:r>
            <a:endParaRPr lang="bg-BG" sz="2400" dirty="0" smtClean="0"/>
          </a:p>
          <a:p>
            <a:pPr lvl="1">
              <a:spcBef>
                <a:spcPts val="0"/>
              </a:spcBef>
            </a:pPr>
            <a:r>
              <a:rPr lang="bg-BG" sz="2400" b="0" dirty="0" smtClean="0"/>
              <a:t>Съществува така наречената 8. 3 </a:t>
            </a:r>
            <a:r>
              <a:rPr lang="en-US" sz="2400" b="0" dirty="0" smtClean="0"/>
              <a:t>filetype</a:t>
            </a:r>
            <a:endParaRPr lang="bg-BG" sz="2400" b="0" dirty="0" smtClean="0"/>
          </a:p>
          <a:p>
            <a:pPr lvl="1">
              <a:spcBef>
                <a:spcPts val="0"/>
              </a:spcBef>
            </a:pPr>
            <a:r>
              <a:rPr lang="bg-BG" sz="2400" b="0" dirty="0" smtClean="0"/>
              <a:t>8 бита/за името или</a:t>
            </a:r>
            <a:r>
              <a:rPr lang="en-US" sz="2400" b="0" dirty="0" smtClean="0"/>
              <a:t> title</a:t>
            </a:r>
            <a:r>
              <a:rPr lang="bg-BG" sz="2400" b="0" dirty="0" smtClean="0"/>
              <a:t> на файла</a:t>
            </a:r>
          </a:p>
          <a:p>
            <a:pPr lvl="1">
              <a:spcBef>
                <a:spcPts val="0"/>
              </a:spcBef>
            </a:pPr>
            <a:r>
              <a:rPr lang="bg-BG" sz="2400" b="0" dirty="0" smtClean="0"/>
              <a:t>3 бита/знака за наименованието на разширението</a:t>
            </a:r>
          </a:p>
          <a:p>
            <a:pPr lvl="1">
              <a:spcBef>
                <a:spcPts val="0"/>
              </a:spcBef>
            </a:pPr>
            <a:r>
              <a:rPr lang="bg-BG" sz="2400" b="0" dirty="0" smtClean="0"/>
              <a:t>С времето това ограничение вече не се спазва (</a:t>
            </a:r>
            <a:r>
              <a:rPr lang="en-US" sz="2400" b="0" dirty="0" smtClean="0"/>
              <a:t>HTML</a:t>
            </a:r>
            <a:r>
              <a:rPr lang="bg-BG" sz="2400" b="0" dirty="0" smtClean="0"/>
              <a:t> ,</a:t>
            </a:r>
            <a:r>
              <a:rPr lang="en-US" sz="2400" b="0" dirty="0" smtClean="0">
                <a:effectLst/>
              </a:rPr>
              <a:t>SDXF</a:t>
            </a:r>
            <a:r>
              <a:rPr lang="bg-BG" sz="2400" b="0" dirty="0" smtClean="0">
                <a:effectLst/>
              </a:rPr>
              <a:t> и т.н.</a:t>
            </a:r>
            <a:r>
              <a:rPr lang="bg-BG" sz="2400" b="0" dirty="0" smtClean="0"/>
              <a:t>),но продължават да се създават и трисимволни абревиатури.</a:t>
            </a:r>
            <a:endParaRPr lang="en-US" sz="2400" dirty="0" smtClean="0"/>
          </a:p>
          <a:p>
            <a:endParaRPr lang="en-US" dirty="0" smtClean="0"/>
          </a:p>
          <a:p>
            <a:r>
              <a:rPr lang="bg-BG" dirty="0"/>
              <a:t>Информация</a:t>
            </a:r>
            <a:r>
              <a:rPr lang="bg-BG" dirty="0" smtClean="0"/>
              <a:t>:</a:t>
            </a:r>
            <a:endParaRPr lang="en-US" dirty="0" smtClean="0"/>
          </a:p>
          <a:p>
            <a:pPr lvl="1"/>
            <a:r>
              <a:rPr lang="en-US" sz="2800" dirty="0" smtClean="0">
                <a:hlinkClick r:id="rId2"/>
              </a:rPr>
              <a:t>Wikipedia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lvl="0"/>
            <a:endParaRPr lang="en-US" dirty="0" smtClean="0"/>
          </a:p>
          <a:p>
            <a:pPr lvl="0"/>
            <a:r>
              <a:rPr lang="bg-BG" dirty="0" smtClean="0"/>
              <a:t>Какво не прави компютърната диагностика?</a:t>
            </a:r>
            <a:endParaRPr lang="en-US" dirty="0" smtClean="0"/>
          </a:p>
          <a:p>
            <a:pPr marL="871538" lvl="1" indent="-514350">
              <a:buFont typeface="+mj-lt"/>
              <a:buAutoNum type="alphaLcParenR"/>
            </a:pPr>
            <a:endParaRPr lang="bg-BG" dirty="0" smtClean="0"/>
          </a:p>
          <a:p>
            <a:pPr marL="871538" lvl="1" indent="-514350">
              <a:buFont typeface="+mj-lt"/>
              <a:buAutoNum type="alphaLcParenR"/>
            </a:pPr>
            <a:r>
              <a:rPr lang="bg-BG" b="0" dirty="0" smtClean="0"/>
              <a:t>Открива проблеми с твърдия диск</a:t>
            </a:r>
          </a:p>
          <a:p>
            <a:pPr marL="871538" lvl="1" indent="-514350">
              <a:buFont typeface="+mj-lt"/>
              <a:buAutoNum type="alphaLcParenR"/>
            </a:pPr>
            <a:r>
              <a:rPr lang="bg-BG" b="0" dirty="0" smtClean="0"/>
              <a:t>Показва съществуващи проблеми с оперативната памет</a:t>
            </a:r>
          </a:p>
          <a:p>
            <a:pPr marL="871538" lvl="1" indent="-514350">
              <a:buFont typeface="+mj-lt"/>
              <a:buAutoNum type="alphaLcParenR"/>
            </a:pPr>
            <a:r>
              <a:rPr lang="bg-BG" b="0" dirty="0" smtClean="0"/>
              <a:t>Открива повтарящи се файлове</a:t>
            </a:r>
          </a:p>
          <a:p>
            <a:pPr marL="871538" lvl="1" indent="-514350">
              <a:buFont typeface="+mj-lt"/>
              <a:buAutoNum type="alphaLcParenR"/>
            </a:pPr>
            <a:r>
              <a:rPr lang="bg-BG" b="0" dirty="0" smtClean="0"/>
              <a:t>Следи за състоянието на процесора</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6121</TotalTime>
  <Words>2164</Words>
  <Application>Microsoft Office PowerPoint</Application>
  <PresentationFormat>On-screen Show (4:3)</PresentationFormat>
  <Paragraphs>364</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Cambria</vt:lpstr>
      <vt:lpstr>Consolas</vt:lpstr>
      <vt:lpstr>Corbel</vt:lpstr>
      <vt:lpstr>Wingdings 2</vt:lpstr>
      <vt:lpstr>Telerik Academy</vt:lpstr>
      <vt:lpstr>Тренировъчен тест по информационни технологии</vt:lpstr>
      <vt:lpstr>Компютърни системи</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Отговор</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vt:lpstr>
      <vt:lpstr>Отговор</vt:lpstr>
      <vt:lpstr>Информационни системи</vt:lpstr>
      <vt:lpstr>Въпрос</vt:lpstr>
      <vt:lpstr>Отговор</vt:lpstr>
      <vt:lpstr>Сигурност и защита на информацията</vt:lpstr>
      <vt:lpstr>Въпрос</vt:lpstr>
      <vt:lpstr>Отговор</vt:lpstr>
      <vt:lpstr>Презентационни системи</vt:lpstr>
      <vt:lpstr>Въпрос</vt:lpstr>
      <vt:lpstr>Отговор</vt:lpstr>
      <vt:lpstr>Мултимедия</vt:lpstr>
      <vt:lpstr>Въпрос</vt:lpstr>
      <vt:lpstr>Отговор</vt:lpstr>
      <vt:lpstr>Компютърни мрежи</vt:lpstr>
      <vt:lpstr>Въпрос</vt:lpstr>
      <vt:lpstr>Отговор</vt:lpstr>
      <vt:lpstr>Устройство на Интернет</vt:lpstr>
      <vt:lpstr>Въпрос</vt:lpstr>
      <vt:lpstr>Отговор</vt:lpstr>
      <vt:lpstr>Електронна комуникация</vt:lpstr>
      <vt:lpstr>Въпрос</vt:lpstr>
      <vt:lpstr>Отговор</vt:lpstr>
      <vt:lpstr>World Wide Web (WWW)</vt:lpstr>
      <vt:lpstr>Въпрос</vt:lpstr>
      <vt:lpstr>Отговор</vt:lpstr>
      <vt:lpstr>Уеб дизайн, HTML, CSS</vt:lpstr>
      <vt:lpstr>Въпрос</vt:lpstr>
      <vt:lpstr>Отговор</vt:lpstr>
      <vt:lpstr>JavaScript</vt:lpstr>
      <vt:lpstr>Въпрос</vt:lpstr>
      <vt:lpstr>Отговор</vt:lpstr>
      <vt:lpstr>Академия на Телерик за ученици</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Peter Petrov</cp:lastModifiedBy>
  <cp:revision>639</cp:revision>
  <dcterms:created xsi:type="dcterms:W3CDTF">2007-12-08T16:03:35Z</dcterms:created>
  <dcterms:modified xsi:type="dcterms:W3CDTF">2013-11-26T23:54:33Z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